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0" r:id="rId1"/>
    <p:sldMasterId id="2147483671" r:id="rId2"/>
  </p:sldMasterIdLst>
  <p:notesMasterIdLst>
    <p:notesMasterId r:id="rId65"/>
  </p:notesMasterIdLst>
  <p:sldIdLst>
    <p:sldId id="395" r:id="rId3"/>
    <p:sldId id="397" r:id="rId4"/>
    <p:sldId id="398" r:id="rId5"/>
    <p:sldId id="337" r:id="rId6"/>
    <p:sldId id="336" r:id="rId7"/>
    <p:sldId id="340" r:id="rId8"/>
    <p:sldId id="338" r:id="rId9"/>
    <p:sldId id="339" r:id="rId10"/>
    <p:sldId id="343" r:id="rId11"/>
    <p:sldId id="342" r:id="rId12"/>
    <p:sldId id="341" r:id="rId13"/>
    <p:sldId id="346" r:id="rId14"/>
    <p:sldId id="345" r:id="rId15"/>
    <p:sldId id="347" r:id="rId16"/>
    <p:sldId id="344" r:id="rId17"/>
    <p:sldId id="348" r:id="rId18"/>
    <p:sldId id="352" r:id="rId19"/>
    <p:sldId id="351" r:id="rId20"/>
    <p:sldId id="350" r:id="rId21"/>
    <p:sldId id="349" r:id="rId22"/>
    <p:sldId id="353" r:id="rId23"/>
    <p:sldId id="355" r:id="rId24"/>
    <p:sldId id="354" r:id="rId25"/>
    <p:sldId id="359" r:id="rId26"/>
    <p:sldId id="356" r:id="rId27"/>
    <p:sldId id="358" r:id="rId28"/>
    <p:sldId id="357" r:id="rId29"/>
    <p:sldId id="362" r:id="rId30"/>
    <p:sldId id="361" r:id="rId31"/>
    <p:sldId id="360" r:id="rId32"/>
    <p:sldId id="366" r:id="rId33"/>
    <p:sldId id="365" r:id="rId34"/>
    <p:sldId id="364" r:id="rId35"/>
    <p:sldId id="363" r:id="rId36"/>
    <p:sldId id="367" r:id="rId37"/>
    <p:sldId id="368" r:id="rId38"/>
    <p:sldId id="369" r:id="rId39"/>
    <p:sldId id="371" r:id="rId40"/>
    <p:sldId id="370" r:id="rId41"/>
    <p:sldId id="373" r:id="rId42"/>
    <p:sldId id="372" r:id="rId43"/>
    <p:sldId id="375" r:id="rId44"/>
    <p:sldId id="374" r:id="rId45"/>
    <p:sldId id="377" r:id="rId46"/>
    <p:sldId id="376" r:id="rId47"/>
    <p:sldId id="379" r:id="rId48"/>
    <p:sldId id="378" r:id="rId49"/>
    <p:sldId id="381" r:id="rId50"/>
    <p:sldId id="380" r:id="rId51"/>
    <p:sldId id="383" r:id="rId52"/>
    <p:sldId id="382" r:id="rId53"/>
    <p:sldId id="384" r:id="rId54"/>
    <p:sldId id="386" r:id="rId55"/>
    <p:sldId id="385" r:id="rId56"/>
    <p:sldId id="388" r:id="rId57"/>
    <p:sldId id="387" r:id="rId58"/>
    <p:sldId id="389" r:id="rId59"/>
    <p:sldId id="392" r:id="rId60"/>
    <p:sldId id="394" r:id="rId61"/>
    <p:sldId id="393" r:id="rId62"/>
    <p:sldId id="390" r:id="rId63"/>
    <p:sldId id="335" r:id="rId6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Нет стиля, сетка таблиц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Светлый стиль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93" autoAdjust="0"/>
    <p:restoredTop sz="94660"/>
  </p:normalViewPr>
  <p:slideViewPr>
    <p:cSldViewPr snapToGrid="0">
      <p:cViewPr varScale="1">
        <p:scale>
          <a:sx n="90" d="100"/>
          <a:sy n="90" d="100"/>
        </p:scale>
        <p:origin x="978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a86afcea67_1_8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g2a86afcea67_1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5603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53783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38300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0787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846841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5055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75238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39003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940472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24985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938306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22713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061464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568081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380880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085494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124302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72177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464517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889718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42603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431181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69043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861207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770657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6991987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828282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238082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458979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859588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42780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164621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240147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76029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3161572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7471394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304792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160492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5063749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8768882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6337221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7958759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8406233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048036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673333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5863553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4556005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2426136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6579603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4647193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6867702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7693103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7744989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8126072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7030443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42080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2987032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1010709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8588244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85604760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a86afcea67_1_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2a86afcea67_1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9295525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a86afcea67_1_8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g2a86afcea67_1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1195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Титульный слайд" type="title">
  <p:cSld name="TITLE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ubTitle" idx="1"/>
          </p:nvPr>
        </p:nvSpPr>
        <p:spPr>
          <a:xfrm>
            <a:off x="1143000" y="2701529"/>
            <a:ext cx="6858000" cy="124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и объект" type="obj">
  <p:cSld name="OBJEC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6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69" name="Google Shape;69;p1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6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раздела" type="secHead">
  <p:cSld name="SECTION_HEADER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>
            <a:spLocks noGrp="1"/>
          </p:cNvSpPr>
          <p:nvPr>
            <p:ph type="title"/>
          </p:nvPr>
        </p:nvSpPr>
        <p:spPr>
          <a:xfrm>
            <a:off x="623888" y="1282303"/>
            <a:ext cx="7886700" cy="21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 txBox="1">
            <a:spLocks noGrp="1"/>
          </p:cNvSpPr>
          <p:nvPr>
            <p:ph type="body" idx="1"/>
          </p:nvPr>
        </p:nvSpPr>
        <p:spPr>
          <a:xfrm>
            <a:off x="623888" y="3442097"/>
            <a:ext cx="7886700" cy="112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Два объекта" type="twoObj">
  <p:cSld name="TWO_OBJECTS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3886200" cy="32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body" idx="2"/>
          </p:nvPr>
        </p:nvSpPr>
        <p:spPr>
          <a:xfrm>
            <a:off x="4629150" y="1369219"/>
            <a:ext cx="3886200" cy="32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Сравнение" type="twoTxTwoObj">
  <p:cSld name="TWO_OBJECTS_WITH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>
            <a:spLocks noGrp="1"/>
          </p:cNvSpPr>
          <p:nvPr>
            <p:ph type="title"/>
          </p:nvPr>
        </p:nvSpPr>
        <p:spPr>
          <a:xfrm>
            <a:off x="629841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body" idx="1"/>
          </p:nvPr>
        </p:nvSpPr>
        <p:spPr>
          <a:xfrm>
            <a:off x="629841" y="1260872"/>
            <a:ext cx="3868200" cy="6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88" name="Google Shape;88;p19"/>
          <p:cNvSpPr txBox="1">
            <a:spLocks noGrp="1"/>
          </p:cNvSpPr>
          <p:nvPr>
            <p:ph type="body" idx="2"/>
          </p:nvPr>
        </p:nvSpPr>
        <p:spPr>
          <a:xfrm>
            <a:off x="629841" y="1878806"/>
            <a:ext cx="3868200" cy="27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body" idx="3"/>
          </p:nvPr>
        </p:nvSpPr>
        <p:spPr>
          <a:xfrm>
            <a:off x="4629150" y="1260872"/>
            <a:ext cx="3887400" cy="6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4"/>
          </p:nvPr>
        </p:nvSpPr>
        <p:spPr>
          <a:xfrm>
            <a:off x="4629150" y="1878806"/>
            <a:ext cx="3887400" cy="27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Только заголовок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0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0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0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Объект с подписью" type="objTx">
  <p:cSld name="OBJECT_WITH_CAPTIO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300" cy="12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body" idx="1"/>
          </p:nvPr>
        </p:nvSpPr>
        <p:spPr>
          <a:xfrm>
            <a:off x="3887391" y="740569"/>
            <a:ext cx="4629300" cy="36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810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marL="2286000" lvl="4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marL="2743200" lvl="5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102" name="Google Shape;102;p21"/>
          <p:cNvSpPr txBox="1">
            <a:spLocks noGrp="1"/>
          </p:cNvSpPr>
          <p:nvPr>
            <p:ph type="body" idx="2"/>
          </p:nvPr>
        </p:nvSpPr>
        <p:spPr>
          <a:xfrm>
            <a:off x="629841" y="1543050"/>
            <a:ext cx="2949300" cy="28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03" name="Google Shape;103;p2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1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1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Рисунок с подписью" type="picTx">
  <p:cSld name="PICTURE_WITH_CAPTION_TEX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300" cy="12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2"/>
          <p:cNvSpPr>
            <a:spLocks noGrp="1"/>
          </p:cNvSpPr>
          <p:nvPr>
            <p:ph type="pic" idx="2"/>
          </p:nvPr>
        </p:nvSpPr>
        <p:spPr>
          <a:xfrm>
            <a:off x="3887391" y="740569"/>
            <a:ext cx="4629300" cy="36552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>
            <a:spLocks noGrp="1"/>
          </p:cNvSpPr>
          <p:nvPr>
            <p:ph type="body" idx="1"/>
          </p:nvPr>
        </p:nvSpPr>
        <p:spPr>
          <a:xfrm>
            <a:off x="629841" y="1543050"/>
            <a:ext cx="2949300" cy="28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10" name="Google Shape;110;p2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2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Заголовок и вертикальный текст" type="vertTx">
  <p:cSld name="VERTICAL_TEXT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23"/>
          <p:cNvSpPr txBox="1">
            <a:spLocks noGrp="1"/>
          </p:cNvSpPr>
          <p:nvPr>
            <p:ph type="body" idx="1"/>
          </p:nvPr>
        </p:nvSpPr>
        <p:spPr>
          <a:xfrm rot="5400000">
            <a:off x="2940300" y="-942431"/>
            <a:ext cx="3263400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116" name="Google Shape;116;p2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2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Вертикальный заголовок и текст" type="vertTitleAndTx">
  <p:cSld name="VERTICAL_TITLE_AND_VERTICAL_TEXT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 rot="5400000">
            <a:off x="5350050" y="1467544"/>
            <a:ext cx="4359000" cy="19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 rot="5400000">
            <a:off x="1349475" y="-447056"/>
            <a:ext cx="4359000" cy="58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122" name="Google Shape;122;p24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4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u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jpe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jpe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JP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JP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5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8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9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0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0.mp4"/><Relationship Id="rId7" Type="http://schemas.openxmlformats.org/officeDocument/2006/relationships/image" Target="../media/image1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notesSlide" Target="../notesSlides/notesSlide39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32.png"/><Relationship Id="rId4" Type="http://schemas.openxmlformats.org/officeDocument/2006/relationships/video" Target="../media/media10.mp4"/><Relationship Id="rId9" Type="http://schemas.openxmlformats.org/officeDocument/2006/relationships/image" Target="../media/image3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3.png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3.png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3.png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5.pn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6.png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7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8.png"/><Relationship Id="rId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9.png"/><Relationship Id="rId4" Type="http://schemas.openxmlformats.org/officeDocument/2006/relationships/image" Target="../media/image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0.png"/><Relationship Id="rId4" Type="http://schemas.openxmlformats.org/officeDocument/2006/relationships/image" Target="../media/image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1.png"/><Relationship Id="rId4" Type="http://schemas.openxmlformats.org/officeDocument/2006/relationships/image" Target="../media/image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2.png"/><Relationship Id="rId4" Type="http://schemas.openxmlformats.org/officeDocument/2006/relationships/image" Target="../media/image2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3.png"/><Relationship Id="rId4" Type="http://schemas.openxmlformats.org/officeDocument/2006/relationships/image" Target="../media/image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4.png"/><Relationship Id="rId4" Type="http://schemas.openxmlformats.org/officeDocument/2006/relationships/image" Target="../media/image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5.png"/><Relationship Id="rId4" Type="http://schemas.openxmlformats.org/officeDocument/2006/relationships/image" Target="../media/image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6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0" name="Google Shape;130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5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2" name="Google Shape;132;p25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25"/>
          <p:cNvSpPr txBox="1"/>
          <p:nvPr/>
        </p:nvSpPr>
        <p:spPr>
          <a:xfrm>
            <a:off x="1118170" y="1690225"/>
            <a:ext cx="6907655" cy="1763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algn="ctr">
              <a:lnSpc>
                <a:spcPct val="115000"/>
              </a:lnSpc>
              <a:buClr>
                <a:schemeClr val="dk1"/>
              </a:buClr>
              <a:buSzPts val="1100"/>
            </a:pPr>
            <a:r>
              <a:rPr lang="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Техни</a:t>
            </a:r>
            <a:r>
              <a:rPr lang="ru-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ка и техническая</a:t>
            </a:r>
            <a:r>
              <a:rPr lang="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 подготовка </a:t>
            </a:r>
            <a:r>
              <a:rPr lang="ru-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спортсменов-учащихся </a:t>
            </a:r>
            <a:r>
              <a:rPr lang="ru-R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начальном этапе подготовки (2 часть)</a:t>
            </a:r>
            <a:endParaRPr lang="ru-BY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000" b="1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3000" b="1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967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909364-506C-4D10-B327-8A946AB9D014}"/>
              </a:ext>
            </a:extLst>
          </p:cNvPr>
          <p:cNvSpPr txBox="1"/>
          <p:nvPr/>
        </p:nvSpPr>
        <p:spPr>
          <a:xfrm>
            <a:off x="1162612" y="440718"/>
            <a:ext cx="681877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План:</a:t>
            </a:r>
          </a:p>
          <a:p>
            <a:pPr algn="ctr"/>
            <a:endParaRPr lang="ru-RU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ru-RU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6. Классификация техники владения клюшкой и шайбой</a:t>
            </a:r>
            <a:endParaRPr lang="ru-RU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7. Хват клюшки</a:t>
            </a:r>
          </a:p>
          <a:p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8. Ведение шайбы</a:t>
            </a:r>
          </a:p>
          <a:p>
            <a:r>
              <a:rPr lang="ru-RU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9. Броски и удары шайбы</a:t>
            </a:r>
          </a:p>
          <a:p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10. Добивание и </a:t>
            </a:r>
            <a:r>
              <a:rPr lang="ru-RU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подправление</a:t>
            </a:r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шайбы</a:t>
            </a:r>
          </a:p>
          <a:p>
            <a:r>
              <a:rPr lang="ru-RU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11. Передача шайбы</a:t>
            </a:r>
          </a:p>
          <a:p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12. Прием и остановка шайбы</a:t>
            </a:r>
          </a:p>
          <a:p>
            <a:r>
              <a:rPr lang="ru-RU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13. Обводка</a:t>
            </a:r>
          </a:p>
          <a:p>
            <a:r>
              <a:rPr lang="ru-RU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14. Финт</a:t>
            </a:r>
          </a:p>
          <a:p>
            <a:r>
              <a:rPr lang="ru-RU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15. Отбор шайбы</a:t>
            </a:r>
            <a:endParaRPr lang="ru-RU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369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14B8E30C-A1BF-4C77-9B88-8D15FADFF062}"/>
              </a:ext>
            </a:extLst>
          </p:cNvPr>
          <p:cNvSpPr/>
          <p:nvPr/>
        </p:nvSpPr>
        <p:spPr>
          <a:xfrm>
            <a:off x="312055" y="180776"/>
            <a:ext cx="8519886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Список  рекомендуемой литературы:</a:t>
            </a:r>
            <a:endParaRPr lang="en-US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tabLst>
                <a:tab pos="5384800" algn="l"/>
                <a:tab pos="5472113" algn="l"/>
              </a:tabLst>
            </a:pPr>
            <a:endParaRPr lang="ru-RU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tabLst>
                <a:tab pos="5384800" algn="l"/>
                <a:tab pos="5472113" algn="l"/>
              </a:tabLst>
            </a:pP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Годик, М. А. Контроль тренировочных соревновательных нагрузок / М. А. Годик . – М. : Физкультура и спорт, 1978. – 136 с.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Иванченко, Е. И. Виды подготовки в спорте : учеб.-метод. пособие / Е. И. Иванченко ; М-во спорта и туризма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Респ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Беларусь, Белорус. гос. ун-т из. культуры. – 2-е изд., стер. – Минск : БГУФК, 2016. – 261 с.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Иванченко, Е. И. Контроль и учет в спортивной подготовке : пособие / Е. И. Иванченко ; М-во спорта и туризма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Респ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Беларусь, Белорус. гос. ун-т физ. культуры. – 5-е изд., стер. – Минск : БГУФК, 2017. – 61 с.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Иванченко, Е. И. Основы системы спортивной подготовки : учеб.- метод. пособие / Е. И. Иванченко ; М-во спорта и туризма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Респ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Беларусь, Белорус. гос. ун-т физ. культуры. – 2-е изд., стер. – Минск : БГУФК, 2018. – 279 с.5. Спортивная одаренность и ее диагностика : пособие / Е. И.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Иванченко ; М-во спорта и туризма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Респ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Беларусь, Белорус. гос. ун-т физ. культуры. – 4-е изд., стер. – Минск : БГУФК, 2017. – 88 с.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Иванченко, Е. И. Теория и практика спорта : пособие : в 3 ч. / Е. И. Иванченко ; М-во спорта и туризма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Респ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Беларусь, Белорус. гос. ун-т физ. культуры. – Минск : БГУФК, 2018. – Ч. 3 : Основы спортивной тренировки. – 207 с.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Платонов, В. Н. Система подготовки спортсменов в олимпийском спорте. Общая теория и ее практические приложения : [учеб. для тренеров] : в 2 кн. / В. Н. Платонов. – Киев : Олимпийская литература, 2015.</a:t>
            </a:r>
            <a:endParaRPr lang="ru-RU" sz="1500" dirty="0">
              <a:latin typeface="TimesNewRomanPSMT"/>
            </a:endParaRPr>
          </a:p>
        </p:txBody>
      </p:sp>
    </p:spTree>
    <p:extLst>
      <p:ext uri="{BB962C8B-B14F-4D97-AF65-F5344CB8AC3E}">
        <p14:creationId xmlns:p14="http://schemas.microsoft.com/office/powerpoint/2010/main" val="1119152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65955BEF-DAD1-4106-9775-E1A194C6FF56}"/>
              </a:ext>
            </a:extLst>
          </p:cNvPr>
          <p:cNvSpPr/>
          <p:nvPr/>
        </p:nvSpPr>
        <p:spPr>
          <a:xfrm>
            <a:off x="396692" y="4570446"/>
            <a:ext cx="8518357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79400" algn="just">
              <a:lnSpc>
                <a:spcPts val="1460"/>
              </a:lnSpc>
            </a:pPr>
            <a:r>
              <a:rPr lang="ru-RU" dirty="0">
                <a:latin typeface="Times New Roman" panose="02020603050405020304" pitchFamily="18" charset="0"/>
                <a:ea typeface="Times New Roman" panose="02020603050405020304" pitchFamily="18" charset="0"/>
              </a:rPr>
              <a:t>Владение клюшкой и шайбой заключается в умении техниче­ски правильно выполнять и рационально использовать в игровой деятельности следующие приемы. </a:t>
            </a:r>
            <a:endParaRPr lang="ru-RU" b="1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7568392A-A6B1-4BA5-BB6E-2AF68CA98D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581953" y="-911000"/>
            <a:ext cx="3980094" cy="6781274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B1787261-998D-4846-979F-38CD3D1BEAF1}"/>
              </a:ext>
            </a:extLst>
          </p:cNvPr>
          <p:cNvSpPr/>
          <p:nvPr/>
        </p:nvSpPr>
        <p:spPr>
          <a:xfrm>
            <a:off x="1399849" y="157267"/>
            <a:ext cx="6512041" cy="2846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79400" algn="ctr">
              <a:lnSpc>
                <a:spcPts val="1460"/>
              </a:lnSpc>
            </a:pPr>
            <a:r>
              <a:rPr lang="ru-RU" b="1" dirty="0">
                <a:latin typeface="Times New Roman" panose="02020603050405020304" pitchFamily="18" charset="0"/>
              </a:rPr>
              <a:t>КЛАССИФИКАЦИЯ ТЕХНИКИ ВЛАДЕНИЯ КЛЮШКОЙ И ШАЙБОЙ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3776175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-4762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05D5D5B7-2E57-4FCD-B108-17E45896B334}"/>
              </a:ext>
            </a:extLst>
          </p:cNvPr>
          <p:cNvSpPr/>
          <p:nvPr/>
        </p:nvSpPr>
        <p:spPr>
          <a:xfrm>
            <a:off x="168443" y="490192"/>
            <a:ext cx="552249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7800"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Для технически правильного выполнения хоккеист занимает оп­ределенное положение (стойку), из которого ему удобно выпол­нять игровые приемы и видеть окружающую обстановку.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Существенное значение имеет </a:t>
            </a:r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способ держания клюшки (хват).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Клюш­ку держат двумя руками: одной рукой («верхней») хватом сверху за конец рукоятки, другой («нижней») — хватом снизу примерно на расстоянии трети длины клюшки. Такое держание клюшки яв­ляется </a:t>
            </a:r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основным хватом.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Принципиально неважно, какой рукой, левой или правой, держать клюшку за конец рукоятки, лучше так, как удобно хоккеисту. Если хват «верхней» рукой относитель­но постоянен, то «нижняя» перемещается по рукоятке, увеличи­вая или уменьшая расстояние между кистями рук в зависимости от технического приема и условий его выполнения.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способ держания клюшки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90937" y="1645511"/>
            <a:ext cx="3178757" cy="184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7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97552DE-F0BE-4358-861F-2AB043530348}"/>
              </a:ext>
            </a:extLst>
          </p:cNvPr>
          <p:cNvSpPr/>
          <p:nvPr/>
        </p:nvSpPr>
        <p:spPr>
          <a:xfrm>
            <a:off x="4331369" y="290462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Различают ряд разновидностей способов держания клюшки: </a:t>
            </a:r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ши­рокий хват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— когда «нижняя» рука держит клюшку хватом в 30 — 35 см от крюка.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Расстояние между кистями рук и длина плеча увеличиваются, что дает выигрыш в силе, развиваемой на крюке клюшки, и ведет к некоторой потере скорости его движения.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этом очень важно, чтобы нижнее ребро крюка клюшки всей плос­костью находилось на льду, а это достигается изменением вели­чины угла в локтевом суставе «верхней» руки и перемещением «нижней» руки по рукоятке.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Широкий хват используется при вы­полнении ударов и в борьбе за шайбу при вбрасывании.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хваты при вбрасывании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9419" y="1671311"/>
            <a:ext cx="4012532" cy="180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01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F743C97-B6B0-465C-A820-B7B2116B392A}"/>
              </a:ext>
            </a:extLst>
          </p:cNvPr>
          <p:cNvSpPr/>
          <p:nvPr/>
        </p:nvSpPr>
        <p:spPr>
          <a:xfrm>
            <a:off x="192505" y="3728196"/>
            <a:ext cx="42230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7800" algn="just"/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Узкий хват клюшки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характеризуется небольшим расстоянием между кистями рук (от 10 до 0 см), применяется относительно редко, преимущественно при приеме, отборе и ведении шайбы.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5B9F6433-B754-449E-AE50-F8D9CA48D7C2}"/>
              </a:ext>
            </a:extLst>
          </p:cNvPr>
          <p:cNvSpPr/>
          <p:nvPr/>
        </p:nvSpPr>
        <p:spPr>
          <a:xfrm>
            <a:off x="4571999" y="180600"/>
            <a:ext cx="439152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Кроме этого, в борьбе за шайбу при вбрасывании используют так называемый </a:t>
            </a:r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однонаправленный хват,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когда кисть «нижней» руки держит клюшку, так же как и кисть «верхней» руки, хватом сверху, и </a:t>
            </a:r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укороченный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, при котором кисть «верхней» руки располагается на 15-20 см ближе к крюку.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хваты при вбрасывании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50433" y="440718"/>
            <a:ext cx="3436575" cy="1546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15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E209395-84EF-4DE1-B0A0-584D767002BA}"/>
              </a:ext>
            </a:extLst>
          </p:cNvPr>
          <p:cNvSpPr/>
          <p:nvPr/>
        </p:nvSpPr>
        <p:spPr>
          <a:xfrm>
            <a:off x="335016" y="446407"/>
            <a:ext cx="847396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Ведение шайбы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— один из наиболее часто используемых при­емов. Его суть заключается в целенаправленном перемещении шайбы клюшкой по льду. Обычно ведение органически сочетается с движением хоккеиста и направлено на решение какой-либо за­дачи в игровом эпизоде.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игровой деятельности применяются различные способы ве­дения:</a:t>
            </a:r>
          </a:p>
          <a:p>
            <a:pPr lvl="0" algn="just">
              <a:buSzPts val="1400"/>
              <a:tabLst>
                <a:tab pos="43815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с переносом крюка клюшки через шайбу;</a:t>
            </a:r>
          </a:p>
          <a:p>
            <a:pPr lvl="0" algn="just">
              <a:buSzPts val="1400"/>
              <a:tabLst>
                <a:tab pos="440055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не отрывая крюка клюшки от шайбы;</a:t>
            </a:r>
          </a:p>
          <a:p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толканием шайбы клюшкой и ведение шайбы коньками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1800" y="2064297"/>
            <a:ext cx="2833560" cy="283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747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7B92FD9-C67A-4D7D-B94F-205A8A83A873}"/>
              </a:ext>
            </a:extLst>
          </p:cNvPr>
          <p:cNvSpPr/>
          <p:nvPr/>
        </p:nvSpPr>
        <p:spPr>
          <a:xfrm>
            <a:off x="202017" y="579603"/>
            <a:ext cx="86655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Ведение шайбы с переносом крюка клюшки через шайбу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является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основным видом и подразделяется на широкое и короткое ведение.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29F51BE4-B934-431D-BD50-D17778DB7E8D}"/>
              </a:ext>
            </a:extLst>
          </p:cNvPr>
          <p:cNvSpPr/>
          <p:nvPr/>
        </p:nvSpPr>
        <p:spPr>
          <a:xfrm>
            <a:off x="202017" y="1434374"/>
            <a:ext cx="325002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Широкое (плавное) ведение применяется в том случае, когда у игрока есть свободное пространство, хоккеист мягкими движениями крюком клюшки перемешает шайбу в левую и правую сторону.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Послав шайбу дозированным движением в сто­рону, хоккеист быстро переносит крюк клюшки через шайбу и, мягко приняв ее с другой стороны, выполняет обратное движение.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Широкое ведение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19060" y="1434374"/>
            <a:ext cx="4352550" cy="2448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14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62F73F08-6B8C-48F1-ACFE-DEFD9F66BC27}"/>
              </a:ext>
            </a:extLst>
          </p:cNvPr>
          <p:cNvSpPr/>
          <p:nvPr/>
        </p:nvSpPr>
        <p:spPr>
          <a:xfrm>
            <a:off x="4217581" y="82993"/>
            <a:ext cx="485553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Ведение выполняется хоккеистом, находя­щимся в основной посадке, позволяющей ему свободно передвигаться по площадке и зрительно контролировать шайбу и окружа­ющую обстановку.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Выполняя ведение в про­цессе игровой деятельности, очень часто приходится оставлять шайбу вне поля зре­ния. В этом случае, чтобы не терять шайбу, хоккеист должен иметь прочный двигатель­ный навык постоянного удерживания шай­бы на середине крюка, который должен все время соприкасаться со льдом плоскостью нижнего ребра. Перемещения шайбы в этом виде ведения могут быть поперечными, диагональными и по восьмерке.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Характер­ной особенностью широкого ведения явля­ется синхронная работа рук и ног, т.е. од­ному толчковому движению ноги соответ­ствует одно перемещение шайбы в направ­лении к впереди скользящей ноге.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480" y="1186434"/>
            <a:ext cx="3762375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536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4D87243-D06D-425D-884D-3130BDEFA05C}"/>
              </a:ext>
            </a:extLst>
          </p:cNvPr>
          <p:cNvSpPr/>
          <p:nvPr/>
        </p:nvSpPr>
        <p:spPr>
          <a:xfrm>
            <a:off x="145311" y="508696"/>
            <a:ext cx="395176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Короткое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«взрывное» ведение шайбы как разновидность ведения с пе­реносом крюка клюшки через шайбу ис­пользуется преимущественно при сближе­нии с противником с целью обводки.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Ха­рактерной особенностью этого ведения является асинхронность и аритмичность движений рук и ног хоккеиста.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Перемеще­ние шайбы влево и вправо осуществляется резкими и быстрыми толчками с укоро­ченной амплитудой движения.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Для устой­чивости туловище наклонено несколько больше вперед. Хват клюшки шире, чем в плавном ведении.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короткое ведение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53404" y="1551840"/>
            <a:ext cx="4334266" cy="243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62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BEE2C42-6609-45AB-83B6-0CDA2283D87C}"/>
              </a:ext>
            </a:extLst>
          </p:cNvPr>
          <p:cNvSpPr/>
          <p:nvPr/>
        </p:nvSpPr>
        <p:spPr>
          <a:xfrm>
            <a:off x="3345366" y="79518"/>
            <a:ext cx="5738383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7800"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Ведение не отрывая крюк клюшки от шай­бы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выполняется держа клюшку одной или двумя рукам и перед собой, сбоку-сзади. Первый вариант используется относитель­но редко, так как для его выполнения надо иметь свободное от соперников простран­ство, к тому же он ограничивает движение клюшкой, что отрицательно отражается на скорости поступательного движения хок­кеиста.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Этот способ ведения чаще исполь­зуется при удержании хоккеистом клюш­ки с шайбой сбоку-сзади одной или двумя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руками, благодаря чему хоккеист зак­рывает шайбу туловищем и не дает воз­можности противнику овладеть ею. Это особенно характерно, когда игрок с шай­бой движется от борта на ворота против­ника но дуге.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этом случае он значительно наклоняет туловище к центру дуги и выносит вперед (одноименную направлению поворота) ногу, при этом свободная рука отводится в сторону, что­бы воспрепятствовать движению и отбо­ру шайбы соперником.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589" y="1729791"/>
            <a:ext cx="3036595" cy="2042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38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27ED090-C595-4C58-B2E8-51FFD177A667}"/>
              </a:ext>
            </a:extLst>
          </p:cNvPr>
          <p:cNvSpPr/>
          <p:nvPr/>
        </p:nvSpPr>
        <p:spPr>
          <a:xfrm>
            <a:off x="3575824" y="79518"/>
            <a:ext cx="546539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177800" algn="just"/>
            <a:r>
              <a:rPr lang="ru-RU" sz="18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Ведение шайбы толчками</a:t>
            </a:r>
            <a:r>
              <a:rPr lang="ru-RU" sz="18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заключается в периодических толчках и перемещении шайбы вперед, на небольшое расстояние, в направлении продвижения хоккеиста. Выполнив мягкий, дозированный толчок, хоккеист свободно бежит за шайбой, используя инерцию маховых движений руками с клюшкой. Догнав шайбу, он вы</a:t>
            </a:r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полняет очередной толчок шайбы плавным движением на небольшое расстояние, со измеримое со скоростью передвижения хоккеиста и расположением игроков про­тивника. </a:t>
            </a:r>
          </a:p>
          <a:p>
            <a:pPr algn="just"/>
            <a:endParaRPr lang="ru-RU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177800" algn="just"/>
            <a:r>
              <a:rPr lang="ru-RU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современном хоккее в связи с увеличением интенсивности игровой де­ятельности хоккеистов свободного време­ни и пространства становится меньше. Поэтому подобные технические приемы, требующие свободного пространства, применяют редко. 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321" y="1651213"/>
            <a:ext cx="2796387" cy="1572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659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" y="-4762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3227D26-9607-498B-959E-3B8691055C7F}"/>
              </a:ext>
            </a:extLst>
          </p:cNvPr>
          <p:cNvSpPr/>
          <p:nvPr/>
        </p:nvSpPr>
        <p:spPr>
          <a:xfrm>
            <a:off x="239232" y="1415207"/>
            <a:ext cx="86655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Однако исключать этот технический прием из арсенала хоккеис­та нецелесообразно, хотя бы потому, что он ценен как подготовительное упражне­ние к совершенствованию пространствен­но-временных дифференцировок, лежа­щих в основе эффективного выполнения передач.</a:t>
            </a:r>
          </a:p>
          <a:p>
            <a:pPr algn="just"/>
            <a:endParaRPr lang="ru-RU" sz="1600" i="1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endParaRPr lang="ru-RU" sz="1600" i="1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Ведение шайбы коньком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применяется в случае отсутствия или затруднения воз­можности сыграть клюшкой (прижата, выбита, сломана) или если шайба вне­запно оказалась в ногах.</a:t>
            </a: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 ведении коньками ОЦМ переносится на скользящую ногу, а толчок шайбы выполняется внутренней стороной лезвия, слег­ка приподнятой надо льдом и развернутой стопой ноги.</a:t>
            </a:r>
          </a:p>
        </p:txBody>
      </p:sp>
    </p:spTree>
    <p:extLst>
      <p:ext uri="{BB962C8B-B14F-4D97-AF65-F5344CB8AC3E}">
        <p14:creationId xmlns:p14="http://schemas.microsoft.com/office/powerpoint/2010/main" val="4131114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BC7DDB5-9BCE-4EB4-AEF0-291B2A9037D9}"/>
              </a:ext>
            </a:extLst>
          </p:cNvPr>
          <p:cNvSpPr/>
          <p:nvPr/>
        </p:nvSpPr>
        <p:spPr>
          <a:xfrm>
            <a:off x="275357" y="802035"/>
            <a:ext cx="859328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54000" algn="just"/>
            <a:r>
              <a:rPr lang="ru-RU" sz="16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Броски и удары шайбы.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Завершение атаки и взятие ворот про­тивника — основной смысл игры. Обычно завершение атаки осу­ществляется ударом и броском шайбы, поэтому от эффективно­сти выполнения ударов и бросков во многом зависит результат игры. </a:t>
            </a:r>
          </a:p>
          <a:p>
            <a:pPr indent="2540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Высокая эффективность ударов и бросков шайбы определя­ется технически правильным их выполнением, а основными кри­териями являются сила броска (скорость полета шайбы), быстро­та выполнения и точность попадания в цель.</a:t>
            </a:r>
          </a:p>
          <a:p>
            <a:pPr indent="254000" algn="ctr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ctr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Различают следующие основные виды бросков:</a:t>
            </a:r>
          </a:p>
          <a:p>
            <a:pPr lvl="0" algn="ctr">
              <a:buSzPts val="1400"/>
              <a:tabLst>
                <a:tab pos="4229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длинным разгоном шайбы – заметающий;</a:t>
            </a:r>
          </a:p>
          <a:p>
            <a:pPr lvl="0" algn="ctr">
              <a:buSzPts val="1400"/>
              <a:tabLst>
                <a:tab pos="4229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коротким разгоном шайбы – кистевой;</a:t>
            </a:r>
          </a:p>
          <a:p>
            <a:pPr lvl="0" algn="ctr">
              <a:buSzPts val="1400"/>
              <a:tabLst>
                <a:tab pos="4229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удар шайбы;</a:t>
            </a:r>
          </a:p>
          <a:p>
            <a:pPr lvl="0" algn="ctr">
              <a:buSzPts val="1400"/>
              <a:tabLst>
                <a:tab pos="4229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удар-бросок;</a:t>
            </a:r>
          </a:p>
          <a:p>
            <a:pPr algn="ctr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подкидка.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721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8706464-10ED-4333-952C-84BCE184689C}"/>
              </a:ext>
            </a:extLst>
          </p:cNvPr>
          <p:cNvSpPr/>
          <p:nvPr/>
        </p:nvSpPr>
        <p:spPr>
          <a:xfrm>
            <a:off x="393402" y="411381"/>
            <a:ext cx="845288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Кроме того, различают и их разновидности: броски и подкид­ка с неудобной стороны, в движении из различных исходных по­ложений. Двигательный механизм основных видов бросков и уда­ров един, их различие связано с изменением некоторых кинема­тических и динамических характеристик движения.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качестве примера целесообразно более глубоко, с позиции биомеханики, проанализировать основные виды броска и удара.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Рассматривая технику выполнения бросков и ударов с позиции системно-структурного анализа, правомерно их как целостную дви­гательную систему разделить на отдельные фазы, каждая из кото­рых имеет четко выраженную целевую направленность и прису­щую ей смысловую структуру организации движений.</a:t>
            </a:r>
          </a:p>
        </p:txBody>
      </p:sp>
      <p:graphicFrame>
        <p:nvGraphicFramePr>
          <p:cNvPr id="3" name="Таблица 2">
            <a:extLst>
              <a:ext uri="{FF2B5EF4-FFF2-40B4-BE49-F238E27FC236}">
                <a16:creationId xmlns:a16="http://schemas.microsoft.com/office/drawing/2014/main" id="{3B50683B-4790-487A-A16B-2BE3B4F629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239336"/>
              </p:ext>
            </p:extLst>
          </p:nvPr>
        </p:nvGraphicFramePr>
        <p:xfrm>
          <a:off x="393402" y="3539866"/>
          <a:ext cx="8452883" cy="1427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45038">
                  <a:extLst>
                    <a:ext uri="{9D8B030D-6E8A-4147-A177-3AD203B41FA5}">
                      <a16:colId xmlns:a16="http://schemas.microsoft.com/office/drawing/2014/main" val="3590230114"/>
                    </a:ext>
                  </a:extLst>
                </a:gridCol>
                <a:gridCol w="3455716">
                  <a:extLst>
                    <a:ext uri="{9D8B030D-6E8A-4147-A177-3AD203B41FA5}">
                      <a16:colId xmlns:a16="http://schemas.microsoft.com/office/drawing/2014/main" val="3463574452"/>
                    </a:ext>
                  </a:extLst>
                </a:gridCol>
                <a:gridCol w="3452129">
                  <a:extLst>
                    <a:ext uri="{9D8B030D-6E8A-4147-A177-3AD203B41FA5}">
                      <a16:colId xmlns:a16="http://schemas.microsoft.com/office/drawing/2014/main" val="2336788207"/>
                    </a:ext>
                  </a:extLst>
                </a:gridCol>
              </a:tblGrid>
              <a:tr h="200550"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Фазы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60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Двигательные задачи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Действия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3305934911"/>
                  </a:ext>
                </a:extLst>
              </a:tr>
              <a:tr h="377215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Подготовительная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Создание выгодных условий для проведения заключительного разго­на шайбы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Предварительный раз­гон крюка с шайбой и деформация клюшки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24570007"/>
                  </a:ext>
                </a:extLst>
              </a:tr>
              <a:tr h="408460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Основная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70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Сообщение шайбе высо­кой скорости вылета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marL="88900" indent="-533400" algn="ctr">
                        <a:lnSpc>
                          <a:spcPts val="1370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Реализация упругой энергии клюшки и за­ключительное усилие рук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35632162"/>
                  </a:ext>
                </a:extLst>
              </a:tr>
              <a:tr h="441148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Заключительная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Торможение движений хоккеиста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marL="88900"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Проводка шайбы п остановка движения клюшки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197409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7600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1DCCE7CF-23A4-4EBE-AC9A-F58FCBDF87A9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898" y="2888210"/>
            <a:ext cx="5410200" cy="22002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AE042C1-5EE1-4E5D-8F5E-2FC62D9E43CB}"/>
              </a:ext>
            </a:extLst>
          </p:cNvPr>
          <p:cNvSpPr/>
          <p:nvPr/>
        </p:nvSpPr>
        <p:spPr>
          <a:xfrm>
            <a:off x="364209" y="440718"/>
            <a:ext cx="852406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 длинным разгоном шайбы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включает три фазы: </a:t>
            </a:r>
          </a:p>
          <a:p>
            <a:pPr marL="400050" indent="-400050" algn="ctr">
              <a:buAutoNum type="romanUcParenR"/>
            </a:pP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предва­рительного разгона (подготовительная); </a:t>
            </a:r>
          </a:p>
          <a:p>
            <a:pPr marL="400050" indent="-400050" algn="ctr">
              <a:buAutoNum type="romanUcParenR"/>
            </a:pP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финального усилия (основная); </a:t>
            </a:r>
          </a:p>
          <a:p>
            <a:pPr marL="400050" indent="-400050" algn="ctr">
              <a:buAutoNum type="romanUcParenR"/>
            </a:pP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проводки шайбы (заключительная). </a:t>
            </a:r>
          </a:p>
          <a:p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Он выполняет­ся из следующего исходного положения: хоккеист располагается боком вполоборота в направлении броска, ноги на ширине плеч, слегка согнуты в коленях, масса тела равномерно распределена на обе ноги. Шайба находится на середине крюка, немного сзади игрока. Крюк клюшки накрывает шайбу боковой поверхностью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341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9509C44-2078-4BBF-83D8-F278A6FDF940}"/>
              </a:ext>
            </a:extLst>
          </p:cNvPr>
          <p:cNvSpPr/>
          <p:nvPr/>
        </p:nvSpPr>
        <p:spPr>
          <a:xfrm>
            <a:off x="435933" y="361200"/>
            <a:ext cx="827213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Задача </a:t>
            </a:r>
            <a:r>
              <a:rPr lang="ru-RU" sz="1600" spc="3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подготовительной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ф </a:t>
            </a:r>
            <a:r>
              <a:rPr lang="ru-RU" sz="1600" spc="3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азы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сводится главным об­разом к принятию положения, благоприятного для эффективного проявления взрывной силы мышц в финальном усилии Послед­нее создается за счет оптимальной задержки крюка клюшки вслед­ствие его трения о лед, что способствует, с одной стороны, на­коплению дополнительного потенциала напряжения в мышцах, обеспечивающего более быстрое их последующее сокращение, и, с другой — накоплению упругой энергии в клюшке.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Границей фазы следует считать момент резкого наращивания ускорения и скорости крюка клюшки, совпадающего по времени с моментом наибольшей деформации клюшки и падения до нуля скорости движения кисти «верхней» руки. В этой фазе хоккеист переносит массу тела с ноги, стоящей сзади, на впереди стоящую, повора­чивает туловище в сторону движения шайбы, закрывает шайбу крюком в начале фазы, проталкивает ее на носок крюка в конце фазы, деформирует рукоятку и крюк клюшки и скручивает систе­му «рукоятка—крюк».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Разгон шайбы осуществляется ускоряющим движением рук и клюшки. Оптимальная длина пути разгона шай­бы составляет 60-80 см. Увеличение этого пути нецелесообраз­но, так как не обеспечивает существенного прироста скорости вылета шайбы, а время выполнения броска заметно увеличивает.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487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B8B46D-CA9C-4B67-B5CA-15AE420A9C2C}"/>
              </a:ext>
            </a:extLst>
          </p:cNvPr>
          <p:cNvSpPr/>
          <p:nvPr/>
        </p:nvSpPr>
        <p:spPr>
          <a:xfrm>
            <a:off x="4813005" y="126742"/>
            <a:ext cx="420340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114300" indent="3302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Поступательное движение клюшки с шайбой вперед при вы­полнении броска осуществляется в основном за счет тяги мышц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плечевого пояса, т.е. за счет усилий, прилагаемых к клюшке через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кисть «нижней» руки. </a:t>
            </a:r>
          </a:p>
          <a:p>
            <a:pPr marR="114300" indent="330200"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114300" indent="330200"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процессе выполнения броска шайбы уси­лия, прикладываемые хоккеистом в месте расположения кисти «нижней» руки, постепенно возрастают и достигают максимума в конце подготовительной фазы (21-36 кг).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Одновременно на кон­це крюка клюшки вследствие ее деформации возникают упругие силы, равные 1/3 прикладываемых хоккеистом усилий (при рас­положении кисти «нижней» руки на 1/3 части длины клюшки). В данном случае они равны 7-12 кг.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705" y="1591985"/>
            <a:ext cx="3124200" cy="208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067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6D0C3877-C445-4D0D-935F-976C5F85C812}"/>
              </a:ext>
            </a:extLst>
          </p:cNvPr>
          <p:cNvSpPr/>
          <p:nvPr/>
        </p:nvSpPr>
        <p:spPr>
          <a:xfrm>
            <a:off x="4289863" y="678924"/>
            <a:ext cx="472439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Таким образом, сила, развиваемая на крюке клюшки, опреде­ляется величиной хвата. Она будет тем больше, чем шире хват.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Главная задача основной фазы броска заключается в прида­нии шайбе максимальной скорости и точного направления поле­та.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Это достигается прежде всего за счет взрывных усилий мышц плечевого пояса и кистей рук при использовании механизма раз­нонаправленного действия кистей рук, когда кисть «нижней» руки продолжает двигаться в сторону направления полета шайбы, а кисть «верхней» руки движется в противоположную сторону.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699" y="1309687"/>
            <a:ext cx="2841608" cy="2101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942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B98462F-989A-4881-A2EB-709C343310B8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15" y="722286"/>
            <a:ext cx="3891517" cy="351583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D848E42-F761-4CEF-B376-B42D5EA9EFDD}"/>
              </a:ext>
            </a:extLst>
          </p:cNvPr>
          <p:cNvSpPr/>
          <p:nvPr/>
        </p:nvSpPr>
        <p:spPr>
          <a:xfrm>
            <a:off x="4315147" y="361200"/>
            <a:ext cx="4720569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5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Рассмотрим механизм разнонаправленного действия кистей рук в процессе выполнения броска.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конце фазы, когда кисть «верхней» руки движется в обратном направлении, а мгновенный центр вращения 1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смещается книзу между кистями рук, создаются выгодные условия для приложе­ния сил хоккеистом к клюшке. Вследствие этого увеличивается скорость крюка клюшки с шайбой и вылет последней. Для повы­шения эффективности броска необходимо отведение «верхней» руки от туловища в конце подготовительной фазы на 30 — 40 см. В этой фазе броска происходит следующее:</a:t>
            </a:r>
          </a:p>
          <a:p>
            <a:pPr lvl="0"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выпрямление «нижней» руки в локтевом суставе до угла 180° и сгибание «верхней» руки;</a:t>
            </a:r>
          </a:p>
          <a:p>
            <a:pPr lvl="0"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освобождение клюшки от деформации;</a:t>
            </a:r>
          </a:p>
          <a:p>
            <a:pPr lvl="0"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резкий поворот крюка в сторону полета шайбы, вызванный </a:t>
            </a:r>
            <a:r>
              <a:rPr lang="ru-RU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хлестообразным</a:t>
            </a:r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 вращательным движением кистей рук, и вы­пуск шайбы с крюка клюшки.</a:t>
            </a:r>
          </a:p>
          <a:p>
            <a:pPr algn="just"/>
            <a:endParaRPr lang="ru-RU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5667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ED1B5EF-AB42-4A7F-A25F-A8A60ADF2E5A}"/>
              </a:ext>
            </a:extLst>
          </p:cNvPr>
          <p:cNvSpPr/>
          <p:nvPr/>
        </p:nvSpPr>
        <p:spPr>
          <a:xfrm>
            <a:off x="-40572" y="2425379"/>
            <a:ext cx="914399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7000" marR="114300" indent="2286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Придание шайбе максимальной скорости осуществляется за счет упругих сил клюшки, силы тяги мышечных групп плечевого по­яса, особенно мышц кистей рук, а также реактивных сил, возни­кающих вследствие после двигательного торможения звеньев ки­нематической цепи (плечо, предплечье, кисть, рукоятка, крюк). На эффективность броска оказывает также влияние характер вза­имодействия крюка и шайбы.</a:t>
            </a:r>
          </a:p>
          <a:p>
            <a:pPr marL="127000" marR="114300" indent="2286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И начале подготовительной фазы броска угол, образованный плоскостью крюка клюшки и льдом, равен 110-130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, точка со­прикосновения крюка с шайбой находится на верхнем ребре. Сила, действующая на шайбу, направлена вниз-вперед, крюк как бы придавливает шайбу ко льду, что увеличивает контакт шайбы с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крюком и позволяет хоккеисту лучше ее контролировать В конце подготовительной фазы происходит «раскрывание» крюка до угла 60-70°.</a:t>
            </a:r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BF81B87B-4C5B-48BF-9FD9-87C1BF710EDF}"/>
              </a:ext>
            </a:extLst>
          </p:cNvPr>
          <p:cNvSpPr/>
          <p:nvPr/>
        </p:nvSpPr>
        <p:spPr>
          <a:xfrm>
            <a:off x="2285998" y="24100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Механизм взаимодействия крюка клюшки с шайбой</a:t>
            </a:r>
            <a:b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</a:br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процессе выполнения удара и броска: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7253617D-1003-4426-9054-2B3BDB7C4B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076" y="953759"/>
            <a:ext cx="5213125" cy="1303282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98D6EA93-95D8-4207-BF21-655D7067ABFB}"/>
              </a:ext>
            </a:extLst>
          </p:cNvPr>
          <p:cNvSpPr/>
          <p:nvPr/>
        </p:nvSpPr>
        <p:spPr>
          <a:xfrm>
            <a:off x="5455787" y="1005235"/>
            <a:ext cx="353513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1 - крюк клюшки;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шайба;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3 -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направле­ние усилий; 4 - сила инерции;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5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центр тя­жести шайбы;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6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сила тяжести шайбы; </a:t>
            </a:r>
          </a:p>
          <a:p>
            <a:pPr algn="just"/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7 - плечо вращения;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8 -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образующая шайбы;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9 -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угол, образованный плоскостью крюка и льда;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10 -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угол вылета шайбы.</a:t>
            </a:r>
            <a:endParaRPr lang="ru-RU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6781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2909B2E-630F-4160-AFC4-1DE40852BA21}"/>
              </a:ext>
            </a:extLst>
          </p:cNvPr>
          <p:cNvSpPr/>
          <p:nvPr/>
        </p:nvSpPr>
        <p:spPr>
          <a:xfrm>
            <a:off x="127567" y="2379212"/>
            <a:ext cx="8863357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</a:t>
            </a:r>
            <a:r>
              <a:rPr lang="ru-RU" sz="15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этот момент точка приложения силы находится ниже центра шайбы. По мере наращивания скорости крюка шайба отры­вается ото льда и ложится своей образующей на плоскость крюка. Это происходит за счет вращающего момента, который обеспечи­вается парой сил, направленных в разные стороны: силой, прило­женной к шайбе в точке ниже центра ее тяжести, и силами инер­ции и трения шайбы о лед. В основной фазе шайба прокатывает к носу крюка, откуда происходит ее выпуск и ей придается враще­ние. Высота полета шайбы определяется углом вылета и регулиру­ется захлестывающим движением конца крюка. Вращение шайбы обеспечивает ей устойчивость в полете.</a:t>
            </a:r>
          </a:p>
          <a:p>
            <a:pPr algn="just"/>
            <a:r>
              <a:rPr lang="ru-RU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 заключительной ф а з е, после отделения шайбы от крюка, крюк клюшки продолжает некоторое время сопровождать шайбу (провод­ка шайбы), затем движение заканчи­вается торможением и остановкой крюка клюшки. Сопровождение крю­ком клюшки шайбы в заключитель­ной фазе придает определенную за­конченность выполнению броска и является индикатором точности на­правления полета шайбы.</a:t>
            </a: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F2B7CDD3-DBC0-4959-89D2-A6FB1A75ABA2}"/>
              </a:ext>
            </a:extLst>
          </p:cNvPr>
          <p:cNvSpPr/>
          <p:nvPr/>
        </p:nvSpPr>
        <p:spPr>
          <a:xfrm>
            <a:off x="2285998" y="24100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Механизм взаимодействия крюка клюшки с шайбой</a:t>
            </a:r>
            <a:b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</a:br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процессе выполнения удара и броска:</a:t>
            </a: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09099EE-6BA8-43B4-98D4-94295EECBB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076" y="953759"/>
            <a:ext cx="5213125" cy="1303282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82913D2E-3E93-4E6B-B782-5D44CAB6AF29}"/>
              </a:ext>
            </a:extLst>
          </p:cNvPr>
          <p:cNvSpPr/>
          <p:nvPr/>
        </p:nvSpPr>
        <p:spPr>
          <a:xfrm>
            <a:off x="5455787" y="1005235"/>
            <a:ext cx="353513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1 - крюк клюшки;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шайба;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3 -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направле­ние усилий; 4 - сила инерции;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5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центр тя­жести шайбы;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6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- сила тяжести шайбы; </a:t>
            </a:r>
          </a:p>
          <a:p>
            <a:pPr algn="just"/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7 - плечо вращения;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8 -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образующая шайбы; </a:t>
            </a:r>
          </a:p>
          <a:p>
            <a:pPr algn="just"/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9 -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угол, образованный плоскостью крюка и льда; </a:t>
            </a:r>
            <a:r>
              <a:rPr lang="ru-RU" sz="1200" spc="50" dirty="0"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10 - </a:t>
            </a:r>
            <a:r>
              <a:rPr lang="ru-RU" sz="12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угол вылета шайбы.</a:t>
            </a:r>
            <a:endParaRPr lang="ru-RU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7000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E06AAAD-CAC9-4B8B-968C-E6885FA52D7B}"/>
              </a:ext>
            </a:extLst>
          </p:cNvPr>
          <p:cNvSpPr/>
          <p:nvPr/>
        </p:nvSpPr>
        <p:spPr>
          <a:xfrm>
            <a:off x="204538" y="555813"/>
            <a:ext cx="476450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коротким разгоном шайбы </a:t>
            </a:r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(кистевой)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по двигательному механиз­му аналогичен броску длинным раз­гоном, однако имеет и свои особен­ности. Значительно сокращена по вре­мени подготовительная фаза за счет уменьшения пути разгона шайбы, в связи с чем в исходном положении шайба находится несколько впереди хоккеиста.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Придание шайбе максималь­ной скорости осуществляется главным образом за счет использования меха­низма разнонаправленного движения и взрывного вращательного движения кистями рук в фазе финального уси­</a:t>
            </a:r>
            <a:r>
              <a:rPr lang="ru-RU" sz="1600" spc="3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лия,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а более </a:t>
            </a:r>
            <a:r>
              <a:rPr lang="ru-RU" sz="1600" spc="3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крупные мышечные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группы (ног, туловища и плечевого пояса) в этом виде броска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принима­ют незначительное участие. Кистевой бросок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D4701EF5-CF34-4DBF-9936-491A0AD1F7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3918" y="1032730"/>
            <a:ext cx="1681319" cy="3338619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8E142C69-56F9-412A-9451-21CEA916DC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1893" y="1032730"/>
            <a:ext cx="1686789" cy="3338619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89E1017A-3B40-4D6C-A1C8-8CE5610F2720}"/>
              </a:ext>
            </a:extLst>
          </p:cNvPr>
          <p:cNvSpPr/>
          <p:nvPr/>
        </p:nvSpPr>
        <p:spPr>
          <a:xfrm>
            <a:off x="6222797" y="4495353"/>
            <a:ext cx="17508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Кистевой бросок</a:t>
            </a:r>
            <a:endParaRPr lang="ru-RU" sz="1600" b="1" dirty="0"/>
          </a:p>
        </p:txBody>
      </p:sp>
    </p:spTree>
    <p:extLst>
      <p:ext uri="{BB962C8B-B14F-4D97-AF65-F5344CB8AC3E}">
        <p14:creationId xmlns:p14="http://schemas.microsoft.com/office/powerpoint/2010/main" val="8409908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DCA81150-8344-4C16-9B97-EBD982ACB624}"/>
              </a:ext>
            </a:extLst>
          </p:cNvPr>
          <p:cNvSpPr/>
          <p:nvPr/>
        </p:nvSpPr>
        <p:spPr>
          <a:xfrm>
            <a:off x="556950" y="925145"/>
            <a:ext cx="4491857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 с неудобной стороны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в совре­менном хоккее применяется значитель­но реже, чем бросок с удобной сторо­ны. Причиной этого является относи­тельно низкая эффективность такого броска вследствие </a:t>
            </a:r>
            <a:r>
              <a:rPr lang="ru-RU" sz="1600" dirty="0" err="1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биомеханически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ме­нее выгодной структуры движений и </a:t>
            </a:r>
            <a:r>
              <a:rPr lang="ru-RU" sz="1600" dirty="0" err="1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загнутости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крюка в сторону, противо­положную направлению броска, что отрицательно влияет на быстроту его выполнения, скорость и точность вылета шайбы.</a:t>
            </a: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Этот бросок выполняется из исходного положения боком к направлению цели, шайба находится на середине крюка клюшки. 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4D5A4319-AA00-4CFE-A8D8-D86F8BBD7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6216" y="180600"/>
            <a:ext cx="1455830" cy="4280457"/>
          </a:xfrm>
          <a:prstGeom prst="rect">
            <a:avLst/>
          </a:prstGeom>
        </p:spPr>
      </p:pic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1E5EDA1E-F5BD-4D78-A959-CBCB3F6247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9455" y="2008761"/>
            <a:ext cx="1455830" cy="2452296"/>
          </a:xfrm>
          <a:prstGeom prst="rect">
            <a:avLst/>
          </a:prstGeom>
        </p:spPr>
      </p:pic>
      <p:sp>
        <p:nvSpPr>
          <p:cNvPr id="11" name="Прямоугольник 10">
            <a:extLst>
              <a:ext uri="{FF2B5EF4-FFF2-40B4-BE49-F238E27FC236}">
                <a16:creationId xmlns:a16="http://schemas.microsoft.com/office/drawing/2014/main" id="{C35CEACF-DE3B-4838-90DE-E052B1CE56FC}"/>
              </a:ext>
            </a:extLst>
          </p:cNvPr>
          <p:cNvSpPr/>
          <p:nvPr/>
        </p:nvSpPr>
        <p:spPr>
          <a:xfrm>
            <a:off x="5399490" y="4641657"/>
            <a:ext cx="31357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 шайбы с неудобной стороны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383161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6374976-1358-4B80-AC6D-93532ED68727}"/>
              </a:ext>
            </a:extLst>
          </p:cNvPr>
          <p:cNvSpPr/>
          <p:nvPr/>
        </p:nvSpPr>
        <p:spPr>
          <a:xfrm>
            <a:off x="317350" y="802035"/>
            <a:ext cx="4572000" cy="418576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Фазовая структура и двигательный механизм такие же, как и в броске с удобной стороны. Основное отличие зак­лючается в работе рук. </a:t>
            </a:r>
          </a:p>
          <a:p>
            <a:pPr algn="just"/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«Нижняя» рука при этом броске как бы тянет клюшку за собой, в то время как в броске с удоб­ной стороны она воздействует на клюш­ку, толкая ее впереди себя. В результате в броске с неудобной стороны в мень­шей степени осуществляются давление крюком в лёд и деформация клюшки, что отрицательно отражается на скоро­сти вылета шайбы. </a:t>
            </a:r>
          </a:p>
          <a:p>
            <a:pPr algn="just"/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Не совсем естествен­ное исходное положение — боком к цели — увеличивает время подготови­тельной фазы броска, особенно в дви­жении прямо на ворота, и ограничива­ет видимость цели. Вместе с тем совер­шенное владение броском с неудобной стороны значительно расширяет атаку­ющий потенциал хоккеиста.</a:t>
            </a:r>
            <a:endParaRPr lang="ru-RU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5750710-4ED3-4546-926D-C0F1B29467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6216" y="180600"/>
            <a:ext cx="1455830" cy="4280457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52E5269-57E9-4176-B64D-220A1C22B6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9455" y="2008761"/>
            <a:ext cx="1455830" cy="2452296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4605FD9D-4345-429B-A011-5D9F09D081B7}"/>
              </a:ext>
            </a:extLst>
          </p:cNvPr>
          <p:cNvSpPr/>
          <p:nvPr/>
        </p:nvSpPr>
        <p:spPr>
          <a:xfrm>
            <a:off x="5399490" y="4641657"/>
            <a:ext cx="31357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 шайбы с неудобной стороны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7665877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99ACC92-0677-4C60-8224-3C16D7D864C0}"/>
              </a:ext>
            </a:extLst>
          </p:cNvPr>
          <p:cNvSpPr/>
          <p:nvPr/>
        </p:nvSpPr>
        <p:spPr>
          <a:xfrm>
            <a:off x="260870" y="954325"/>
            <a:ext cx="862225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 шайбы</a:t>
            </a:r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включает в себя следу­ющие фазы: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а) замах (подгото­вительная);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б) ударного воздействия крюка клюшки на шайбу (основная); </a:t>
            </a: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в) послеударного действия (заключи­тельная). Выполняется из исходного положения вполоборота к на­правлению полета шайбы, ноги слегка согнуты в коленях и рас­ставлены несколько шире плеч, туловище немного наклонено вперед, ОЦМ распределяется в обе ноги. Шайба находится сбо­ку-спереди на уровне впереди расположенной ноги.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Таблица 5">
            <a:extLst>
              <a:ext uri="{FF2B5EF4-FFF2-40B4-BE49-F238E27FC236}">
                <a16:creationId xmlns:a16="http://schemas.microsoft.com/office/drawing/2014/main" id="{D62DF310-DC76-407C-8FDC-228E7DE43E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108149"/>
              </p:ext>
            </p:extLst>
          </p:nvPr>
        </p:nvGraphicFramePr>
        <p:xfrm>
          <a:off x="345555" y="2761802"/>
          <a:ext cx="8452883" cy="1427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45038">
                  <a:extLst>
                    <a:ext uri="{9D8B030D-6E8A-4147-A177-3AD203B41FA5}">
                      <a16:colId xmlns:a16="http://schemas.microsoft.com/office/drawing/2014/main" val="3590230114"/>
                    </a:ext>
                  </a:extLst>
                </a:gridCol>
                <a:gridCol w="3455716">
                  <a:extLst>
                    <a:ext uri="{9D8B030D-6E8A-4147-A177-3AD203B41FA5}">
                      <a16:colId xmlns:a16="http://schemas.microsoft.com/office/drawing/2014/main" val="3463574452"/>
                    </a:ext>
                  </a:extLst>
                </a:gridCol>
                <a:gridCol w="3452129">
                  <a:extLst>
                    <a:ext uri="{9D8B030D-6E8A-4147-A177-3AD203B41FA5}">
                      <a16:colId xmlns:a16="http://schemas.microsoft.com/office/drawing/2014/main" val="2336788207"/>
                    </a:ext>
                  </a:extLst>
                </a:gridCol>
              </a:tblGrid>
              <a:tr h="200550"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Фазы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60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Двигательные задачи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1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Действия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3305934911"/>
                  </a:ext>
                </a:extLst>
              </a:tr>
              <a:tr h="377215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Подготовительная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Создание выгодных условий для проведения заключительного разго­на шайбы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Замах, удар крюком в лед и деформация клюшки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24570007"/>
                  </a:ext>
                </a:extLst>
              </a:tr>
              <a:tr h="408460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Основная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70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Сообщение шайбе высо­кой скорости вылета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marL="88900" indent="-533400" algn="ctr">
                        <a:lnSpc>
                          <a:spcPts val="1370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Реализация упругой энергии клюшки и за­ключительное усилие рук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35632162"/>
                  </a:ext>
                </a:extLst>
              </a:tr>
              <a:tr h="441148">
                <a:tc>
                  <a:txBody>
                    <a:bodyPr/>
                    <a:lstStyle/>
                    <a:p>
                      <a:pPr marL="101600" indent="-533400" algn="ctr">
                        <a:lnSpc>
                          <a:spcPts val="1300"/>
                        </a:lnSpc>
                        <a:spcAft>
                          <a:spcPts val="0"/>
                        </a:spcAft>
                      </a:pPr>
                      <a:r>
                        <a:rPr lang="ru-RU" sz="1200" b="1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Заключительная</a:t>
                      </a:r>
                      <a:endParaRPr lang="ru-RU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Торможение движений хоккеиста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tc>
                  <a:txBody>
                    <a:bodyPr/>
                    <a:lstStyle/>
                    <a:p>
                      <a:pPr marL="88900" indent="-533400" algn="ctr">
                        <a:lnSpc>
                          <a:spcPts val="1385"/>
                        </a:lnSpc>
                        <a:spcAft>
                          <a:spcPts val="0"/>
                        </a:spcAft>
                      </a:pPr>
                      <a:r>
                        <a:rPr lang="ru-RU" sz="1200" spc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Проводка шайбы п остановка движения клюшки</a:t>
                      </a:r>
                      <a:endParaRPr lang="ru-RU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197409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545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D210284-D1F7-41DF-AE0D-8D4F91C54D68}"/>
              </a:ext>
            </a:extLst>
          </p:cNvPr>
          <p:cNvSpPr/>
          <p:nvPr/>
        </p:nvSpPr>
        <p:spPr>
          <a:xfrm>
            <a:off x="163217" y="1048256"/>
            <a:ext cx="514298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Подготовительная фаза в ударах вклю­чает в себя отведение клюшки назад-вверх, затем маховое дви­жение вниз-вперед, при котором скорость движения крюка по­степенно увеличивается и перед соприкосновением со льдом до­стигает 22-29 м/с.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соприкосновении крюка со льдом перед шайбой скорость его резко падает (до 18-24 м/с) вследствие тре­ния о лед.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фазе замаха хоккеист одновременно с отведением клюшки «скручивает» туловище. 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965BD2B7-85AE-433D-B13B-31C89A7E4F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9415" y="180600"/>
            <a:ext cx="1299832" cy="424079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0DEACCD-3FAD-4D0F-A4FC-63587641B6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5464" y="1861970"/>
            <a:ext cx="1272399" cy="2559423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76458BB0-27BF-45A7-89B7-D06EEC55A582}"/>
              </a:ext>
            </a:extLst>
          </p:cNvPr>
          <p:cNvSpPr/>
          <p:nvPr/>
        </p:nvSpPr>
        <p:spPr>
          <a:xfrm>
            <a:off x="5757767" y="4569720"/>
            <a:ext cx="23567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 шайбы (вид спереди)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174301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CD09715-C497-40C6-BB1C-BFF0BEDC70D0}"/>
              </a:ext>
            </a:extLst>
          </p:cNvPr>
          <p:cNvSpPr/>
          <p:nvPr/>
        </p:nvSpPr>
        <p:spPr>
          <a:xfrm>
            <a:off x="209775" y="694313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Маховое движение клюшки вниз- вперед сопровождается поворотом туловища в сторону полета шайбы, переносом массы тела на впереди стоящую ногу толчком сзади стоящей ноги, «навалом» туловища на шайбу при поступа­тельном движении прямой «нижней» руки. 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ru-RU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результате ударного воздействия крюка клюшки о лед возникают большие силы про­тиводействия, которым при выполнении удара хоккеист должен противостоять, чтобы избежать большой потери скорости посту­пательного движения крюка вперед. </a:t>
            </a:r>
          </a:p>
          <a:p>
            <a:pPr algn="just"/>
            <a:endParaRPr lang="ru-RU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 этой целью применяют бо­лее широкий хват, обеспечивающий большую деформацию клюш­ки и величину усилий на крюке, выпрямляют «нижнюю» руку до угла 180" и используют массу собственного тела.</a:t>
            </a:r>
            <a:endParaRPr lang="ru-RU" dirty="0"/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89D6F307-7609-4DB9-BC12-D7A9C773D511}"/>
              </a:ext>
            </a:extLst>
          </p:cNvPr>
          <p:cNvSpPr/>
          <p:nvPr/>
        </p:nvSpPr>
        <p:spPr>
          <a:xfrm>
            <a:off x="5757767" y="4569720"/>
            <a:ext cx="217078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 шайбы (вид сбоку)</a:t>
            </a:r>
            <a:endParaRPr lang="ru-RU" b="1" dirty="0"/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2BD55D62-CF8D-4BCA-9EC8-21E52FBF5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4984" y="290462"/>
            <a:ext cx="1459454" cy="4111731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957637B1-C2A0-4906-94B8-70C15E9CA3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9804" y="1857113"/>
            <a:ext cx="1859280" cy="2545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6128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A117728-7A83-47C2-B3F9-FA6906C17E6A}"/>
              </a:ext>
            </a:extLst>
          </p:cNvPr>
          <p:cNvSpPr/>
          <p:nvPr/>
        </p:nvSpPr>
        <p:spPr>
          <a:xfrm>
            <a:off x="220532" y="492573"/>
            <a:ext cx="4572000" cy="4278094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основной фазе осуществляется соударение крюка клюш­ки с шайбой. При этом скорость их движения резко возрастает за счет направленных в сторону полета шайбы взрывных усилий мышц плечевого пояса и кистей рук, действия упругих сил клюш­ки, освобожденной от деформации, и механизма разнонаправ­ленного движения кистей рук. </a:t>
            </a:r>
          </a:p>
          <a:p>
            <a:pPr indent="2540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Заканчивается фаза взрывным </a:t>
            </a:r>
            <a:r>
              <a:rPr lang="ru-RU" sz="16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хлестообразным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движением кистей рук, осуществляющим резкий поворот крюка в направлении полета шайбы и выпуск послед­ней. </a:t>
            </a:r>
          </a:p>
          <a:p>
            <a:pPr indent="2540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В заключительной фазе, как и в бросках, происходит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торможение поступательного движении звеньев тела и крюка клюшки.</a:t>
            </a:r>
            <a:endParaRPr lang="ru-RU" dirty="0"/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D8A3EA9-6D28-4B75-8B5F-13D28B49C9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9415" y="180600"/>
            <a:ext cx="1299832" cy="4240793"/>
          </a:xfrm>
          <a:prstGeom prst="rect">
            <a:avLst/>
          </a:prstGeom>
        </p:spPr>
      </p:pic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AB8164B-B09F-48E5-8E24-D8ACEA38F0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5464" y="1861970"/>
            <a:ext cx="1272399" cy="2559423"/>
          </a:xfrm>
          <a:prstGeom prst="rect">
            <a:avLst/>
          </a:prstGeom>
        </p:spPr>
      </p:pic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B3E7AD26-D651-4828-A7EA-F5EF52C710E8}"/>
              </a:ext>
            </a:extLst>
          </p:cNvPr>
          <p:cNvSpPr/>
          <p:nvPr/>
        </p:nvSpPr>
        <p:spPr>
          <a:xfrm>
            <a:off x="5757767" y="4569720"/>
            <a:ext cx="23567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 шайбы (вид спереди)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8640937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3856821-2B2E-4FDE-B198-A29F2A13603D}"/>
              </a:ext>
            </a:extLst>
          </p:cNvPr>
          <p:cNvSpPr/>
          <p:nvPr/>
        </p:nvSpPr>
        <p:spPr>
          <a:xfrm>
            <a:off x="295836" y="1108126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За критерий технического мастерства в выполнении ударов шай­бы 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можно принять разность между скоростью вылета шайбы и скоростью махового движения крюка клюшки в момент его каса­ния льда.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Маховое движение, естественное, простое по исполне­нию, зависит в основном от скоростных возможностей, а ско­рость вылета шайбы как конечный результат всего движения за­висит от техники хоккеиста, позволяющей в большей степени реализовать его скоростно-силовые возможности и упругие силы клюшки.</a:t>
            </a:r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2A7D89A6-3BCE-45A6-A060-898CF9D710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4984" y="290462"/>
            <a:ext cx="1459454" cy="4111731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F1E117A-0868-418F-B5BC-A0729F5DC1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9804" y="1857113"/>
            <a:ext cx="1859280" cy="2545080"/>
          </a:xfrm>
          <a:prstGeom prst="rect">
            <a:avLst/>
          </a:prstGeom>
        </p:spPr>
      </p:pic>
      <p:sp>
        <p:nvSpPr>
          <p:cNvPr id="9" name="Прямоугольник 8">
            <a:extLst>
              <a:ext uri="{FF2B5EF4-FFF2-40B4-BE49-F238E27FC236}">
                <a16:creationId xmlns:a16="http://schemas.microsoft.com/office/drawing/2014/main" id="{916CC5F9-5D36-4D1E-B930-EAE93DD99D30}"/>
              </a:ext>
            </a:extLst>
          </p:cNvPr>
          <p:cNvSpPr/>
          <p:nvPr/>
        </p:nvSpPr>
        <p:spPr>
          <a:xfrm>
            <a:off x="5757767" y="4569720"/>
            <a:ext cx="217078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 шайбы (вид сбоку)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36754865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DFD7FF9A-39A2-4819-BA5E-EC8AA148AFF5}"/>
              </a:ext>
            </a:extLst>
          </p:cNvPr>
          <p:cNvSpPr/>
          <p:nvPr/>
        </p:nvSpPr>
        <p:spPr>
          <a:xfrm>
            <a:off x="384583" y="492573"/>
            <a:ext cx="837483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3175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Таким образом, кинематический и динамический анализ по­зволяет представить основной двигательный механизм ударов и бросков шайбы, главными рабочими элементами которого явля­ются: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379095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давление клюшкой в лед при бросках и ударное взаимодей­ствие со льдом при ударах с целью деформации клюшки и накоп­ления в ней упругой энергии, а также дополнительного потенци­ала напряжения в мышцах;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56515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передача шайбе упругой энергии клюшки, совпадающая по времени с взрывным усилием мышц кистей рук;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56515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разнонаправленное движение кистей рук в конце разгона шайбы, при котором вектор скорости «верхней» руки направлен в противоположную сторону. При этом мгновенный центр вра­щения смещается ближе к кисти «нижней» руки, что обеспечи­вает более эффективное использование усилий обеих рук для раз­гона шайбы.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565150" algn="l"/>
              </a:tabLst>
            </a:pPr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Скорость вылета шайбы при ударах значительно выше, чем при бросках, однако на удар затрачивается в 3 раза больше вре­мени, чем на бросок. При этом более 50% времени занимает за­мах. Поэтому удар выполняется преимущественно с более отда­ленной от ворот позиции, где плотность расположения игроков противника невелика и у хоккеиста есть время для его выпол­нения.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5592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9B0C38A-4E6D-4BBA-BEF6-752D47768F19}"/>
              </a:ext>
            </a:extLst>
          </p:cNvPr>
          <p:cNvSpPr/>
          <p:nvPr/>
        </p:nvSpPr>
        <p:spPr>
          <a:xfrm>
            <a:off x="258726" y="894367"/>
            <a:ext cx="4572000" cy="33547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Удар-бросок —</a:t>
            </a:r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это разновидность ударов шайбы, при котором значительно сокращаются величина замаха и, следовательно, вре­мя выполнения приема и увеличивается роль захлестывающего движения кистей рук. </a:t>
            </a:r>
          </a:p>
          <a:p>
            <a:pPr algn="just"/>
            <a:endParaRPr lang="ru-RU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Фазовая структура и двигательный меха­низм удара-броска такие же, как и с полным замахом. </a:t>
            </a:r>
          </a:p>
          <a:p>
            <a:pPr algn="just"/>
            <a:endParaRPr lang="ru-RU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Удар-бро­сок обеспечивает достаточно высокую скорость вылета шайбы, и вместе с тем на его выполнение не требуется много времени. </a:t>
            </a:r>
          </a:p>
          <a:p>
            <a:pPr algn="just"/>
            <a:endParaRPr lang="ru-RU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Поэтому его с успехом используют при атаке ворот противника с близких позиций.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удар бросок">
            <a:hlinkClick r:id="" action="ppaction://media"/>
            <a:extLst>
              <a:ext uri="{FF2B5EF4-FFF2-40B4-BE49-F238E27FC236}">
                <a16:creationId xmlns:a16="http://schemas.microsoft.com/office/drawing/2014/main" id="{28424393-EC50-437D-A257-64C9EB7B20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61541" y="1375311"/>
            <a:ext cx="4051639" cy="23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47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82A2E22-DA7B-4C9C-9E86-2D1038AB8FDF}"/>
              </a:ext>
            </a:extLst>
          </p:cNvPr>
          <p:cNvSpPr/>
          <p:nvPr/>
        </p:nvSpPr>
        <p:spPr>
          <a:xfrm>
            <a:off x="280544" y="1108126"/>
            <a:ext cx="499492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Подкидка шайбы –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разновидность броска коротким разгоном шайбы – предназначена для легкой дозированной передачи или броска через препятствия-клюшку, конек, лежащего игрока.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Выполняется коротким вращательным движением рук из исход­ного положения вполоборота в направлении полета шайбы, ноги согнуты в коленях, шайба находится сбоку-спереди на середине крюка клюшки.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Высота полета шайбы и крутизна се траектории определяются величиной угла открывания крюка клюшки в мо­мент ее вылета.</a:t>
            </a: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7FC2C5C-4C3A-4CD3-A1FA-916DC11089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7614" y="290462"/>
            <a:ext cx="982912" cy="4051003"/>
          </a:xfrm>
          <a:prstGeom prst="rect">
            <a:avLst/>
          </a:prstGeom>
        </p:spPr>
      </p:pic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D759F59-3992-4EFC-9366-B2E0C427D2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7863" y="1544925"/>
            <a:ext cx="1577340" cy="2796540"/>
          </a:xfrm>
          <a:prstGeom prst="rect">
            <a:avLst/>
          </a:prstGeom>
        </p:spPr>
      </p:pic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DCCCFA19-FEEA-4FCE-A43D-AA0548205D05}"/>
              </a:ext>
            </a:extLst>
          </p:cNvPr>
          <p:cNvSpPr/>
          <p:nvPr/>
        </p:nvSpPr>
        <p:spPr>
          <a:xfrm>
            <a:off x="5924674" y="4478038"/>
            <a:ext cx="227017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Бросок-подкидка шайбы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782967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2CC0A9B1-944A-49F8-8DAD-EFF1896EC05B}"/>
              </a:ext>
            </a:extLst>
          </p:cNvPr>
          <p:cNvSpPr/>
          <p:nvPr/>
        </p:nvSpPr>
        <p:spPr>
          <a:xfrm>
            <a:off x="285076" y="678924"/>
            <a:ext cx="492487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«Нетрадиционные» средства поражения соперника.</a:t>
            </a:r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ru-RU" sz="1600" b="1" i="1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настоящее время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широкое применение находят нетради­ционные средства поражения ворот — добивание и </a:t>
            </a:r>
            <a:r>
              <a:rPr lang="ru-RU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подправление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шайбы. В связи с ростом интенсивности игры, увеличением плотности оборонитель­ных линий, повышением класса игры вратарей результативность добивания и </a:t>
            </a:r>
            <a:r>
              <a:rPr lang="ru-RU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подправления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значительно выше тра­диционных ударов и бросков.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Добивание шайбы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технически оно выполняется так же, как броски и удары с укороченным замахом. Эффек­тивность добивания связана с умелым выбором позиции у ворот противни­ка, быстрым реагированием и выпол­нением добивания отскочившей шай­бы. </a:t>
            </a:r>
          </a:p>
        </p:txBody>
      </p:sp>
      <p:pic>
        <p:nvPicPr>
          <p:cNvPr id="2" name="добивание шайбы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09953" y="1755014"/>
            <a:ext cx="3871776" cy="2177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5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BBA28505-614A-4E16-B362-91B7DC49D252}"/>
              </a:ext>
            </a:extLst>
          </p:cNvPr>
          <p:cNvSpPr/>
          <p:nvPr/>
        </p:nvSpPr>
        <p:spPr>
          <a:xfrm>
            <a:off x="216610" y="861905"/>
            <a:ext cx="485707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Подправление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это технический прием, используемый для поражения ворот противника путем изменения на правления скользящей по льду или летящей шайбы, брошенной партнером со средней или дальней дистанции.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На внезапно изменившую направление шайбу вратарь обычно не успевает реагировать, и это заканчивается голом.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Подправление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как технический при­ем основан на своевременном касании </a:t>
            </a:r>
            <a:r>
              <a:rPr lang="ru-RU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подправление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во многом зависит от точ­ности (во времени и в пространстве) движения клюшкой, выбора рациональ­ной позиции, согласованности действий с партнерами. </a:t>
            </a:r>
          </a:p>
        </p:txBody>
      </p:sp>
      <p:pic>
        <p:nvPicPr>
          <p:cNvPr id="3" name="подправление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73897" y="1621056"/>
            <a:ext cx="3869891" cy="226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26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F13F796-3E14-4FB5-9880-1F1C250E9707}"/>
              </a:ext>
            </a:extLst>
          </p:cNvPr>
          <p:cNvSpPr/>
          <p:nvPr/>
        </p:nvSpPr>
        <p:spPr>
          <a:xfrm>
            <a:off x="339235" y="544707"/>
            <a:ext cx="84655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Передача шайбы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по технике выпол­нения идентична броскам и ударам, хотя и имеет более четкие пространственные, временные и сило­вые дифференцировки.</a:t>
            </a:r>
          </a:p>
          <a:p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Передача может выполняться: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броском; ударом; подкидкой; оставлением; подпуском.</a:t>
            </a:r>
          </a:p>
        </p:txBody>
      </p:sp>
      <p:pic>
        <p:nvPicPr>
          <p:cNvPr id="3" name="пас - подкидка">
            <a:hlinkClick r:id="" action="ppaction://media"/>
            <a:extLst>
              <a:ext uri="{FF2B5EF4-FFF2-40B4-BE49-F238E27FC236}">
                <a16:creationId xmlns:a16="http://schemas.microsoft.com/office/drawing/2014/main" id="{F843EBA6-E274-4BAF-8115-E4815E5CFA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70339" y="2024589"/>
            <a:ext cx="3808520" cy="2067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59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C3B01E9-2902-4AEF-AD72-7C023EB6267A}"/>
              </a:ext>
            </a:extLst>
          </p:cNvPr>
          <p:cNvSpPr/>
          <p:nvPr/>
        </p:nvSpPr>
        <p:spPr>
          <a:xfrm>
            <a:off x="2285998" y="82766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Лишь последние два способа специфичны по технике выпол­нения и не относятся к броскам</a:t>
            </a:r>
            <a:endParaRPr lang="ru-RU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6C1D659C-C20B-4180-B74F-74B5C17D39DC}"/>
              </a:ext>
            </a:extLst>
          </p:cNvPr>
          <p:cNvSpPr/>
          <p:nvPr/>
        </p:nvSpPr>
        <p:spPr>
          <a:xfrm>
            <a:off x="204396" y="1540698"/>
            <a:ext cx="398033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Передача </a:t>
            </a:r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оставлением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обычно производится скрытно партнеру, следующему сзади. </a:t>
            </a: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этом шайба оставляется на месте по ходу ведения. </a:t>
            </a: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Технически осуществляется как элемент ведения с пере­носом крюка клюшки через шайбу.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9BDC5EA8-DE7A-48AC-8E38-654761473694}"/>
              </a:ext>
            </a:extLst>
          </p:cNvPr>
          <p:cNvSpPr/>
          <p:nvPr/>
        </p:nvSpPr>
        <p:spPr>
          <a:xfrm>
            <a:off x="4286925" y="1540698"/>
            <a:ext cx="475487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Передача </a:t>
            </a:r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подпуском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выполняется также скрытно в процессе ведения большей частью под клюшку или между ног противника. Осуществляется плавным толкающим движением рук вперед и в сторону, как бы выполняющих очередной элемент ведения. Ее эффективность особенно зависит от точности пространственных, силовых и временных дифференцировок.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05808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0" y="-4762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8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9CCFA0C-BF5C-410D-A172-5B54A935C229}"/>
              </a:ext>
            </a:extLst>
          </p:cNvPr>
          <p:cNvSpPr/>
          <p:nvPr/>
        </p:nvSpPr>
        <p:spPr>
          <a:xfrm>
            <a:off x="3535084" y="679835"/>
            <a:ext cx="266611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Прием и остановка шайбы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A8013840-051B-4578-8297-C0B1F95701B9}"/>
              </a:ext>
            </a:extLst>
          </p:cNvPr>
          <p:cNvSpPr/>
          <p:nvPr/>
        </p:nvSpPr>
        <p:spPr>
          <a:xfrm>
            <a:off x="293296" y="1147016"/>
            <a:ext cx="8557403" cy="4514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54000" algn="just">
              <a:lnSpc>
                <a:spcPts val="1440"/>
              </a:lnSpc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Используются следующие виды при­ема и остановки шайбы: клюшкой (крюком, рукояткой); рукой, ногой; коньком;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туловищем.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прием передачи клюшкой">
            <a:hlinkClick r:id="" action="ppaction://media"/>
            <a:extLst>
              <a:ext uri="{FF2B5EF4-FFF2-40B4-BE49-F238E27FC236}">
                <a16:creationId xmlns:a16="http://schemas.microsoft.com/office/drawing/2014/main" id="{89751866-A757-4246-9651-C339B3DEEE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868141" y="1855676"/>
            <a:ext cx="3659610" cy="2127222"/>
          </a:xfrm>
          <a:prstGeom prst="rect">
            <a:avLst/>
          </a:prstGeom>
        </p:spPr>
      </p:pic>
      <p:pic>
        <p:nvPicPr>
          <p:cNvPr id="5" name="прием передачи коньком">
            <a:hlinkClick r:id="" action="ppaction://media"/>
            <a:extLst>
              <a:ext uri="{FF2B5EF4-FFF2-40B4-BE49-F238E27FC236}">
                <a16:creationId xmlns:a16="http://schemas.microsoft.com/office/drawing/2014/main" id="{E9FE2B47-2B8A-41FB-B31B-2C8CB4A9978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77155" y="1855676"/>
            <a:ext cx="3659610" cy="214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43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6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E26828C5-31AF-4935-9201-20A64144C1C0}"/>
              </a:ext>
            </a:extLst>
          </p:cNvPr>
          <p:cNvSpPr/>
          <p:nvPr/>
        </p:nvSpPr>
        <p:spPr>
          <a:xfrm>
            <a:off x="311972" y="440718"/>
            <a:ext cx="443215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Когда останавливается шайба, переданная партнером в каком-либо игровом эпизоде, остановку шайбы целесообразно называть приемом. Этот термин имеет более широкое понятие, выходящее за рамки только остановки шайбы.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Обычно при приеме шайбы отсутствует полная ее остановка (в прямом смысле этого слова), а после гашения скорости движения шайбы быстро следует выпол­нение какого-либо технико-тактического приема (ведение, пере­дача, бросок по воротам).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Таким образом, в приеме шайбы органи­чески взаимосвязаны две ее составляющие: остановка шайбы и ее обработка для последующих действий.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383" y="1280160"/>
            <a:ext cx="4015577" cy="3164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012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D18D810-2F79-4F11-8022-7A0A9AA91C65}"/>
              </a:ext>
            </a:extLst>
          </p:cNvPr>
          <p:cNvSpPr/>
          <p:nvPr/>
        </p:nvSpPr>
        <p:spPr>
          <a:xfrm>
            <a:off x="4628707" y="309592"/>
            <a:ext cx="4347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Термин остановка более целесообразно использовать в слу­чае, когда останавливается шайба, брошенная противником. Принципиальных различий между этими техническими приема­ми нет.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выполнении приема или остановки шайбы крюком клюш­ки, скользящей по льду с умеренной скоростью, в момент каса­ния шайбы середины крюка следует сделать мягкое уступающее движение клюшкой в сторону движения шайбы, несколько на­крывая ее крюком.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Вследствие уравнивания скорости уступающе­го движения крюка клюшки и скорости скольжения шайбы осу­ществляются гашение последней и легкая остановка шайбы.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544" y="769619"/>
            <a:ext cx="4066995" cy="406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8936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4BAE19BA-31FE-4059-9739-8C17619EB94D}"/>
              </a:ext>
            </a:extLst>
          </p:cNvPr>
          <p:cNvSpPr/>
          <p:nvPr/>
        </p:nvSpPr>
        <p:spPr>
          <a:xfrm>
            <a:off x="258725" y="864166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2540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 скольжении шайбы с большой скоростью, когда уступа­ющее движение клюшкой неэффективно, остановка шайбы про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изводится стопорящим движением клюшки. </a:t>
            </a:r>
          </a:p>
          <a:p>
            <a:pPr indent="254000"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Для этого в момент касания шайбы крюка нужно сильно напрячь мышцы плечевого пояса и особенно кистей рук, как бы придавливая крюк, слегка накрывающий шайбу, ко льду. </a:t>
            </a:r>
          </a:p>
          <a:p>
            <a:pPr indent="254000"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54000"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 упругая эластичная биомехани­ческая система (плечо, предплечье, кисть, рукоятка, крюк), про­являя амортизирующее действие, гасит скорость скользящей шайбы.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7742" y="792479"/>
            <a:ext cx="4045757" cy="404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1630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C623B30-4FFD-4806-B92B-E42B06BC3172}"/>
              </a:ext>
            </a:extLst>
          </p:cNvPr>
          <p:cNvSpPr/>
          <p:nvPr/>
        </p:nvSpPr>
        <p:spPr>
          <a:xfrm>
            <a:off x="271629" y="738794"/>
            <a:ext cx="860073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На этом принципе осуществляют различные приемы и остановки шайбы в движении крюком и рукояткой, держа клюшку одной или двумя руками спереди, сбоку и сзади.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Иногда в ходе игрового эпизода целесообразно </a:t>
            </a:r>
            <a:r>
              <a:rPr lang="ru-RU" sz="1600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останавливать шайбу коньками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, для чего надо развернуть стопу носком наружу, перпендикулярно направ­лению движения шайбы, и принимать ее на внутреннюю плос­кость конька уступающим движением.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Шайбу, летящую надо льдом, надежнее всего </a:t>
            </a:r>
            <a:r>
              <a:rPr lang="ru-RU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останавливать рукой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принимая ее на внутреннюю часть кисти. При остановке рукой шайбы, летящей с большой скоростью, следует применять уступающее движение.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Остановку шайбы туловищем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используют при выполнении преимущественно оборонительных функций, когда приходится принимать шайбу, преграждая ей путь к своим воротам. В этом случае хоккеист выкатывается навстречу игроку, бросающему шайбу и в зависимости от ситуации в момент броска принима­ет положение (основная стойка, стойка на одном колене, на двух, лежа на льду), обеспечивающее надежную остановку шай­бы</a:t>
            </a:r>
          </a:p>
        </p:txBody>
      </p:sp>
    </p:spTree>
    <p:extLst>
      <p:ext uri="{BB962C8B-B14F-4D97-AF65-F5344CB8AC3E}">
        <p14:creationId xmlns:p14="http://schemas.microsoft.com/office/powerpoint/2010/main" val="348653684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8C8A8C0-AA44-4380-BF41-64300276C9DE}"/>
              </a:ext>
            </a:extLst>
          </p:cNvPr>
          <p:cNvSpPr/>
          <p:nvPr/>
        </p:nvSpPr>
        <p:spPr>
          <a:xfrm>
            <a:off x="2853418" y="207311"/>
            <a:ext cx="34371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Обводка и обманные действия (финты)</a:t>
            </a:r>
            <a:endParaRPr lang="ru-RU" dirty="0"/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F4140A4D-390C-4011-9598-922E0ABA8CBA}"/>
              </a:ext>
            </a:extLst>
          </p:cNvPr>
          <p:cNvSpPr/>
          <p:nvPr/>
        </p:nvSpPr>
        <p:spPr>
          <a:xfrm>
            <a:off x="457199" y="722399"/>
            <a:ext cx="83963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Обводка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— </a:t>
            </a:r>
            <a:r>
              <a:rPr lang="ru-RU" sz="16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это комп­лексный игровой прием, направленный на обыгрывание противника в конкретном игровом эпизоде.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2667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Эффективность ее применения опре­деляется различными способами передвижения на коньках, ве­дения и обманными действиями.  Различают обводку: длинную; короткую; 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силовую.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 flipV="1">
            <a:off x="2049779" y="2203746"/>
            <a:ext cx="5568781" cy="2848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0603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B774B63-B6FB-4914-8CA2-ABD8068C77B5}"/>
              </a:ext>
            </a:extLst>
          </p:cNvPr>
          <p:cNvSpPr/>
          <p:nvPr/>
        </p:nvSpPr>
        <p:spPr>
          <a:xfrm>
            <a:off x="253867" y="564891"/>
            <a:ext cx="86362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Длинная обводка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применяется при относительно свободном иг­ровом пространстве, когда хокке­ист, имея преимущество в скоро­сти, объезжает соперника сбоку по большой дуге, прикрывая от него шайбу туловищем. </a:t>
            </a:r>
          </a:p>
          <a:p>
            <a:pPr indent="2667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Этот вид обвод­ки основан на рациональном ис­пользовании скорости передвиже­ния на коньках, широкого веде­ния шайбы и отдельных обманных действий.</a:t>
            </a:r>
            <a:endParaRPr lang="ru-RU" sz="1600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1435" y="2234840"/>
            <a:ext cx="5001126" cy="281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791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AE0DAED-A67E-4811-A13E-AFEFE5391E1B}"/>
              </a:ext>
            </a:extLst>
          </p:cNvPr>
          <p:cNvSpPr/>
          <p:nvPr/>
        </p:nvSpPr>
        <p:spPr>
          <a:xfrm>
            <a:off x="4308437" y="550558"/>
            <a:ext cx="4572000" cy="427809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Короткая обводка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применяется для обыгрывания противника на ограниченном пространстве для обострения атаки и создания голевой ситуации у ворот противника.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Она осуществляется на ос­нове скоростного маневра (преимущественно бега короткими ша­гами), короткого ведения и комплекса обманных действий.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выполнении короткой обводки хоккеист сближается с соперни­ком, резко набирает скорость бега, выполняя короткое ведение.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Сблизившись до игрового расстояния 3-4 м, хоккеист выполня­ет обманное действие и обыгрывает соперника.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640" y="550558"/>
            <a:ext cx="3983918" cy="4241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8534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3E8BD25-9674-4ED0-A583-A6AC3376AFB7}"/>
              </a:ext>
            </a:extLst>
          </p:cNvPr>
          <p:cNvSpPr/>
          <p:nvPr/>
        </p:nvSpPr>
        <p:spPr>
          <a:xfrm>
            <a:off x="326985" y="1417588"/>
            <a:ext cx="849002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Силовая обводка — это вариант короткой обводки с использо­ванием силового единоборства.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Сближаясь с противником и вы­полняя короткое ведение с финтами, хоккеист принимает более устойчивое положение (туловище несколько наклонено вперед, ноги согнуты в коленях и расставлены шире плеч) и умышленно навязывает противнику силовое единоборство, загораживая шай­бу клюшкой, ногой, туловищем.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Владея инициативой, имея пре­имущество в скорости и рационально используя массу тела, хок­кеист, как правило, выходит победителем.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0334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625DA68F-1911-4941-B64D-BEA4B534073B}"/>
              </a:ext>
            </a:extLst>
          </p:cNvPr>
          <p:cNvSpPr/>
          <p:nvPr/>
        </p:nvSpPr>
        <p:spPr>
          <a:xfrm>
            <a:off x="387276" y="850234"/>
            <a:ext cx="843399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Эффективность обводки во многом определяется уровнем вла­дения обманными действиями – финтами.</a:t>
            </a:r>
          </a:p>
          <a:p>
            <a:pPr indent="266700" algn="just"/>
            <a:endParaRPr lang="ru-RU" sz="1600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66700" algn="just"/>
            <a:r>
              <a:rPr lang="ru-RU" sz="16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Финт – это комплекс различных движений головой, туловищем, ногами, клюшкой, направлен­ных на то, чтобы обмануть противника и выиграть поединок в игро­вом эпизоде.</a:t>
            </a:r>
          </a:p>
          <a:p>
            <a:pPr indent="266700" algn="just"/>
            <a:endParaRPr lang="ru-RU" sz="1600" b="1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Любой финт состоит из двух фаз движении – ложной и истин­ной.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Задача первой фазы – заставить противника поверить в прав­дивость первого движения и среагировать на него, второй – бы­стро выполнить истинное движение в противоположную сторону и освободиться от опеки противника.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Эффективность выполнения финта зависит от естественности выполнения первой фазы дви­жений и быстроты второй. Финты применяются игроками, владе­ющими и не владеющими шайбой.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622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A56578E6-ABFE-4C74-BFB7-DAE8D4874151}"/>
              </a:ext>
            </a:extLst>
          </p:cNvPr>
          <p:cNvSpPr/>
          <p:nvPr/>
        </p:nvSpPr>
        <p:spPr>
          <a:xfrm>
            <a:off x="201707" y="1417588"/>
            <a:ext cx="41685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Финт клюшкой на бросок и передачу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. Хоккеист зани­мает соответствующее исходное положение и неторопливыми под­готовительными движениями начинает выполнять бросок или пе­редачу. Увидев реакцию игрока противника на это движение, он внезапно заканчивает ложное движение и быстро уходит с шай­бой в противоположную сторону.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Прямоугольник 2">
            <a:extLst>
              <a:ext uri="{FF2B5EF4-FFF2-40B4-BE49-F238E27FC236}">
                <a16:creationId xmlns:a16="http://schemas.microsoft.com/office/drawing/2014/main" id="{6DAEE302-7BE9-405B-BF73-4C761DF1BC29}"/>
              </a:ext>
            </a:extLst>
          </p:cNvPr>
          <p:cNvSpPr/>
          <p:nvPr/>
        </p:nvSpPr>
        <p:spPr>
          <a:xfrm>
            <a:off x="4571994" y="1417588"/>
            <a:ext cx="437030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Финт туловищем и головой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. Хоккеист с шайбой дви­жется навстречу сопернику. При сближении с ним он показывает естественным подготовительным движением головы, туловищем и клюшкой с шайбой, что будет уходить вправо. Вызвав ответную реакцию соперника на эти движения, он мгновенно изменяет направление и уходит влево.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Аналогично выполняются и финты с выпадом в сторону.</a:t>
            </a:r>
          </a:p>
        </p:txBody>
      </p:sp>
    </p:spTree>
    <p:extLst>
      <p:ext uri="{BB962C8B-B14F-4D97-AF65-F5344CB8AC3E}">
        <p14:creationId xmlns:p14="http://schemas.microsoft.com/office/powerpoint/2010/main" val="301660473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06BC4E89-B9C7-47F5-861E-F6B61420C1DE}"/>
              </a:ext>
            </a:extLst>
          </p:cNvPr>
          <p:cNvSpPr/>
          <p:nvPr/>
        </p:nvSpPr>
        <p:spPr>
          <a:xfrm>
            <a:off x="338866" y="492573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Финт с изменением скорости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и направления движения применя­ется преимущественно для ухода от опеки соперника. Например, 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игрок с шайбой </a:t>
            </a:r>
            <a:r>
              <a:rPr lang="ru-RU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днижется</a:t>
            </a:r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на ворота, его настигает игрок противника и пытается отобрать шайбу. Этот момент хоккеист, владеющий шайбой, приторма­живая, показывает, что он хо­чет сделать остановку и уйти в противоположную сторону.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После того как соперник среа­гировал на ложные движения и начал тормозить, хоккеист внезапно заканчивает притор­маживание, стартует и уходит направлении первоначально­го движения. Таким же образом выполняется финте изменени­ем направления. Успешное вы­полнение этих финтов заклю­чается в правдивости показа ложного торможения и во вне­запном переключении от тор­можения к ускорению.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896" y="1562100"/>
            <a:ext cx="3955627" cy="222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9528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6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0A2A27F-81C2-41ED-A4ED-C2EDD35CC83D}"/>
              </a:ext>
            </a:extLst>
          </p:cNvPr>
          <p:cNvSpPr/>
          <p:nvPr/>
        </p:nvSpPr>
        <p:spPr>
          <a:xfrm>
            <a:off x="266700" y="555813"/>
            <a:ext cx="548684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Финт — ложная потеря шай­бы.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При выполнении этого фин­та хоккеист в первой фазе ими­тирует потерю шайбы — вне­запный сход с крюка путем ее рассчитанной остановки или выпуска с крюка вперед в на­правлении своего движения.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После того как противник сре­агировал на ложную потерю шайбы и начал ее отбор, хок­кеист стремительно выполняет вторую фазу финта.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первом слу­чае подбивает шайбу коньком в нужном направлении и уходит от противника.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Во втором — внезапно прибавляет скорость, овладе­вает шайбой раньше идущего на </a:t>
            </a:r>
            <a:r>
              <a:rPr lang="ru-RU" sz="1600" dirty="0" err="1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противоходе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противника и легко обходит его с левой или правой стороны.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ложная потеря шайбы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42514" y="79518"/>
            <a:ext cx="1826619" cy="493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4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774D673B-68C1-457C-9C8C-CDDB427BE6CD}"/>
              </a:ext>
            </a:extLst>
          </p:cNvPr>
          <p:cNvSpPr/>
          <p:nvPr/>
        </p:nvSpPr>
        <p:spPr>
          <a:xfrm>
            <a:off x="170913" y="180600"/>
            <a:ext cx="8632845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41300" algn="ctr"/>
            <a:r>
              <a:rPr lang="ru-RU" sz="16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Отбор шайбы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2413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При потере шайбы любая команда стремится быстро ее вернуть, отобрать у соперника, чтобы защитить свои ворота и начать атаку ворот соперника. Поэтому отбор шайбы — один из наиболее важных технических приемов игры в обороне. Целесообразно выделить следующие виды отбора: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4102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клюшкой;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4102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перехватом;</a:t>
            </a:r>
          </a:p>
          <a:p>
            <a:pPr marL="342900" lvl="0" indent="-342900" algn="just">
              <a:buSzPts val="1400"/>
              <a:buFont typeface="Symbol" panose="05050102010706020507" pitchFamily="18" charset="2"/>
              <a:buChar char="-"/>
              <a:tabLst>
                <a:tab pos="410210" algn="l"/>
              </a:tabLst>
            </a:pP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с помощью силовых приемов туловищем.</a:t>
            </a: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Отбор клюшкой осуществляется выбиванием шайбы и подбиванием клюшкой клюшки противника.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2508" y="2571750"/>
            <a:ext cx="4782299" cy="239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06931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14E8C6AF-19D5-4119-B488-E53BAB54D358}"/>
              </a:ext>
            </a:extLst>
          </p:cNvPr>
          <p:cNvSpPr/>
          <p:nvPr/>
        </p:nvSpPr>
        <p:spPr>
          <a:xfrm>
            <a:off x="255043" y="2163035"/>
            <a:ext cx="8633909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Выбивание шайбы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проводится наи­более часто и в различных ситуациях. При отборе шайбы у противника, ка­тящегося навстречу, хоккеист, двига­ясь спиной вперед, имитирует отбор, выполняя обманные действия клюш­кой, туловищем и головой.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Выбрав момент, когда противник теряет на мгновение контроль шайбы или недо­статочно хорошо ее контролирует, хок­кеист делает резкий выпад вперед и коротким движением клюшкой ударяет по шайбе или клюшке противника.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Вы­битую шайбу подбирает сам или парт­нер. При отборе шайбы сзади у убега­ющего противника хоккеист коротким движением клюшкой ударяет по крю­ку и нижней части рукоятки клюшки противника, преимущественно с про­тивоположной стороны от шайбы.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5922" y="180599"/>
            <a:ext cx="3595949" cy="179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8905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8D299B74-8E02-4527-9860-E6BF9D706AC3}"/>
              </a:ext>
            </a:extLst>
          </p:cNvPr>
          <p:cNvSpPr/>
          <p:nvPr/>
        </p:nvSpPr>
        <p:spPr>
          <a:xfrm>
            <a:off x="241372" y="3261435"/>
            <a:ext cx="86612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Отбор шайбы прижиманием клюш­ки противника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осуществляется в от­носительно статичном положении, преимущественно у борта или на «пя­тачке». Для этого хоккеист, используя широкий хват, накладывает сверху свою клюшку на крюк клюшки или нижнюю часть рукоятки клюшки про­тивника, как бы придавливая ее ко льду, используя при этом массу соб­ственного тела. Вышедшую из-под контроля противника шайбу забирает он сам или партнер.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3052" y="470856"/>
            <a:ext cx="4317892" cy="267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09402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FA19537A-2A28-4750-917E-1E6AE2822591}"/>
              </a:ext>
            </a:extLst>
          </p:cNvPr>
          <p:cNvSpPr/>
          <p:nvPr/>
        </p:nvSpPr>
        <p:spPr>
          <a:xfrm>
            <a:off x="427923" y="3752130"/>
            <a:ext cx="841007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отборе шайбы подбиванием клюшки противника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хоккеист, доста­вая сзади противника, подводит крюк клюшки под нижнюю часть рукоятки его клюшки, затем коротким кисте­вым ударным движением вверх подбивает клюшку и забирает шайбу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9083" y="224607"/>
            <a:ext cx="4822257" cy="3302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3990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533A641D-743E-49C9-8862-5D2802FB2141}"/>
              </a:ext>
            </a:extLst>
          </p:cNvPr>
          <p:cNvSpPr/>
          <p:nvPr/>
        </p:nvSpPr>
        <p:spPr>
          <a:xfrm>
            <a:off x="201031" y="2263215"/>
            <a:ext cx="8741934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Наиболее эффективен </a:t>
            </a:r>
            <a:r>
              <a:rPr lang="ru-RU" sz="1600" b="1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отбор перехватом:</a:t>
            </a:r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он позволяет с не­значительными энергетическими тратами быстро переходить и острую контратаку. </a:t>
            </a:r>
          </a:p>
          <a:p>
            <a:pPr indent="266700" algn="just"/>
            <a:endParaRPr lang="ru-RU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Успех в отборе перехватом во многом опреде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ляется умением хоккеиста пра­вильно определить направление атаки противника, выбрать со­ответствующую позицию и сво­евременно пойти на перехват. </a:t>
            </a:r>
          </a:p>
          <a:p>
            <a:pPr indent="266700"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indent="266700"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момент передачи противником шайбы своему партнеру оборо­няющийся хоккеист, разгадывая его маневр и направление пере­дачи, резким стартовым движе­нием вперед с выпадом перехва­тывает шайбу крюком или ру­кояткой клюшки. Овладев шай­бой, сразу начинает контратаку.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0267" y="90018"/>
            <a:ext cx="3863462" cy="217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19691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48A2F78-AB3C-44AA-A922-0FF18E1F41CA}"/>
              </a:ext>
            </a:extLst>
          </p:cNvPr>
          <p:cNvSpPr/>
          <p:nvPr/>
        </p:nvSpPr>
        <p:spPr>
          <a:xfrm>
            <a:off x="493651" y="2609734"/>
            <a:ext cx="84353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настоящее время широкое распространение получил </a:t>
            </a:r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отбор шайбы с применением силовых приемов.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Это связано с возрос­шим техническим мастерством хоккеистов, которые умело кон­тролируют шайбу, при обводке надежно загораживают ее туло­вищем, ограничивая возмож­ность отбора шайбы клюшкой.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Поэтому остановка соперника силовым приемом, отделение его от шайбы и овладение ею – эф­фективное средство отбора шай­бы. 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9156" y="275542"/>
            <a:ext cx="3385683" cy="225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29433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4762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CC0F7CD7-FA1D-497C-AC43-A772D8DC0615}"/>
              </a:ext>
            </a:extLst>
          </p:cNvPr>
          <p:cNvSpPr/>
          <p:nvPr/>
        </p:nvSpPr>
        <p:spPr>
          <a:xfrm>
            <a:off x="400558" y="619978"/>
            <a:ext cx="836244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Однако главным является техника выполнения приема.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выполнении приема борьбы за шайбу при вбрасывании клюшку держат обычным хватом, широким однонаправленным и укоро­ченным.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Обычный хват используют те, кто выигрывает шайбу за счет скорости и координационных качеств.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37C1B97E-E717-4923-8C89-9E03983DB712}"/>
              </a:ext>
            </a:extLst>
          </p:cNvPr>
          <p:cNvSpPr/>
          <p:nvPr/>
        </p:nvSpPr>
        <p:spPr>
          <a:xfrm>
            <a:off x="317939" y="2694638"/>
            <a:ext cx="852767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Прием выполняется из исходного положения стоя лицом на­против соперника, ноги согнуты и широко расставлены, тулови­ще наклонено вперед.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момент касания шайбы льда хоккеист рез­ким коротким загребающим движением иод себя или коротким ударом вперед-в сторону проталкивает шайбу себе на ход или отбрасывает партнеру, опережая на мгновение соперника.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88258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60C9CA58-9084-4573-9D77-F9B72F277FF6}"/>
              </a:ext>
            </a:extLst>
          </p:cNvPr>
          <p:cNvSpPr/>
          <p:nvPr/>
        </p:nvSpPr>
        <p:spPr>
          <a:xfrm>
            <a:off x="256390" y="515272"/>
            <a:ext cx="854471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Отбор шайбы с использованием широкого хвата выполняется из такого же исходного положения.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Хоккеист до касания шайбы льда резким коротким ударом крюком или нижней частью руко­ятки воздействует на клюшку противника, отбивает ее в сторону, забирает шайбу и отыгрывает ее партнеру.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9312" y="2270782"/>
            <a:ext cx="3915827" cy="270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44944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Прямоугольник 1">
            <a:extLst>
              <a:ext uri="{FF2B5EF4-FFF2-40B4-BE49-F238E27FC236}">
                <a16:creationId xmlns:a16="http://schemas.microsoft.com/office/drawing/2014/main" id="{24A545DD-1C26-4622-B094-EACFC0D7800D}"/>
              </a:ext>
            </a:extLst>
          </p:cNvPr>
          <p:cNvSpPr/>
          <p:nvPr/>
        </p:nvSpPr>
        <p:spPr>
          <a:xfrm>
            <a:off x="248771" y="2897389"/>
            <a:ext cx="864645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 отборе шайбы ударом по клюшке противника или ее за­держкой клюшкой или рукояткой с последующим разворотом туловища и загораживанием им шайбы, оттесняя соперника, шайбу можно подыграть себе коньком или отдать партнеру.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В борьбе за шайбу при вбрасывании имеет значение своевременность действий хоккеиста, зависящая от точности пространственных и времен­ных дифференцировок, а также от изучения манеры ввода шайбы судьей и приемов борьбы соперника.</a:t>
            </a:r>
            <a:endParaRPr lang="ru-RU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9613" y="201685"/>
            <a:ext cx="4064774" cy="2494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91246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6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6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Прямоугольник 5">
            <a:extLst>
              <a:ext uri="{FF2B5EF4-FFF2-40B4-BE49-F238E27FC236}">
                <a16:creationId xmlns:a16="http://schemas.microsoft.com/office/drawing/2014/main" id="{26325D96-1E5B-4A1C-B314-914117BA461F}"/>
              </a:ext>
            </a:extLst>
          </p:cNvPr>
          <p:cNvSpPr/>
          <p:nvPr/>
        </p:nvSpPr>
        <p:spPr>
          <a:xfrm>
            <a:off x="339762" y="2571750"/>
            <a:ext cx="857563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ru-RU" sz="1600" b="1" i="1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Приемы борьбы за шайбу при вбрасывании.</a:t>
            </a:r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 Команда, выиграв­шая шайбу при вбрасывании, может сразу начать атаку. 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ea typeface="Microsoft Sans Serif" panose="020B0604020202020204" pitchFamily="34" charset="0"/>
                <a:cs typeface="Times New Roman" panose="02020603050405020304" pitchFamily="18" charset="0"/>
              </a:rPr>
              <a:t>Если учесть, что в среднем за матч вбрасывание шайбы произво­дится 70-80 раз, то команде, умеющей выигрывать вбрасыва­ние, предоставляется возмож­ность владеть инициативой и большее количество раз начать атаку ворот противника.</a:t>
            </a:r>
          </a:p>
          <a:p>
            <a:pPr algn="just"/>
            <a:endParaRPr lang="ru-RU" sz="1600" dirty="0">
              <a:latin typeface="Times New Roman" panose="02020603050405020304" pitchFamily="18" charset="0"/>
              <a:ea typeface="Microsoft Sans Serif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ru-RU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Успех в борьбе за шайбу за­висит от многих факторов: си­ловых, скоростных и координационных качеств хоккеиста, вни­мания, взаимодействия с партнерами, квалификации соперника и др.</a:t>
            </a:r>
          </a:p>
        </p:txBody>
      </p:sp>
      <p:pic>
        <p:nvPicPr>
          <p:cNvPr id="2" name="Рисунок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4599" y="180600"/>
            <a:ext cx="3394802" cy="226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79195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0" name="Google Shape;130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3996" cy="5148262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5"/>
          <p:cNvSpPr/>
          <p:nvPr/>
        </p:nvSpPr>
        <p:spPr>
          <a:xfrm>
            <a:off x="758699" y="0"/>
            <a:ext cx="955200" cy="3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2" name="Google Shape;132;p25"/>
          <p:cNvPicPr preferRelativeResize="0"/>
          <p:nvPr/>
        </p:nvPicPr>
        <p:blipFill rotWithShape="1">
          <a:blip r:embed="rId4">
            <a:alphaModFix/>
          </a:blip>
          <a:srcRect l="26721"/>
          <a:stretch/>
        </p:blipFill>
        <p:spPr>
          <a:xfrm>
            <a:off x="926463" y="79518"/>
            <a:ext cx="619687" cy="210944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25"/>
          <p:cNvSpPr txBox="1"/>
          <p:nvPr/>
        </p:nvSpPr>
        <p:spPr>
          <a:xfrm>
            <a:off x="1118170" y="1690225"/>
            <a:ext cx="6907655" cy="1763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algn="ctr">
              <a:lnSpc>
                <a:spcPct val="115000"/>
              </a:lnSpc>
              <a:buClr>
                <a:schemeClr val="dk1"/>
              </a:buClr>
              <a:buSzPts val="1100"/>
            </a:pPr>
            <a:r>
              <a:rPr lang="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Техни</a:t>
            </a:r>
            <a:r>
              <a:rPr lang="ru-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ка и техническая</a:t>
            </a:r>
            <a:r>
              <a:rPr lang="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 подготовка </a:t>
            </a:r>
            <a:r>
              <a:rPr lang="ru-RU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спортсменов-учащихся </a:t>
            </a:r>
            <a:r>
              <a:rPr lang="ru-RU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на начальном этапе подготовки (2 часть)</a:t>
            </a:r>
            <a:endParaRPr lang="ru-BY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000" b="1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3000" b="1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906018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945</TotalTime>
  <Words>6519</Words>
  <Application>Microsoft Office PowerPoint</Application>
  <PresentationFormat>Экран (16:9)</PresentationFormat>
  <Paragraphs>337</Paragraphs>
  <Slides>62</Slides>
  <Notes>62</Notes>
  <HiddenSlides>0</HiddenSlides>
  <MMClips>12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2</vt:i4>
      </vt:variant>
      <vt:variant>
        <vt:lpstr>Заголовки слайдов</vt:lpstr>
      </vt:variant>
      <vt:variant>
        <vt:i4>62</vt:i4>
      </vt:variant>
    </vt:vector>
  </HeadingPairs>
  <TitlesOfParts>
    <vt:vector size="69" baseType="lpstr">
      <vt:lpstr>Arial</vt:lpstr>
      <vt:lpstr>Calibri</vt:lpstr>
      <vt:lpstr>Symbol</vt:lpstr>
      <vt:lpstr>Times New Roman</vt:lpstr>
      <vt:lpstr>TimesNewRomanPSMT</vt:lpstr>
      <vt:lpstr>Simple Light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user-8</dc:creator>
  <cp:lastModifiedBy>BIHA</cp:lastModifiedBy>
  <cp:revision>55</cp:revision>
  <dcterms:modified xsi:type="dcterms:W3CDTF">2025-02-24T21:16:58Z</dcterms:modified>
</cp:coreProperties>
</file>